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media/image20.jpg" ContentType="image/png"/>
  <Override PartName="/ppt/media/image21.jpg" ContentType="image/png"/>
  <Override PartName="/ppt/media/image22.jpg" ContentType="image/png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2"/>
  </p:sldMasterIdLst>
  <p:notesMasterIdLst>
    <p:notesMasterId r:id="rId33"/>
  </p:notesMasterIdLst>
  <p:sldIdLst>
    <p:sldId id="256" r:id="rId3"/>
    <p:sldId id="296" r:id="rId4"/>
    <p:sldId id="299" r:id="rId5"/>
    <p:sldId id="259" r:id="rId6"/>
    <p:sldId id="278" r:id="rId7"/>
    <p:sldId id="300" r:id="rId8"/>
    <p:sldId id="279" r:id="rId9"/>
    <p:sldId id="258" r:id="rId10"/>
    <p:sldId id="260" r:id="rId11"/>
    <p:sldId id="280" r:id="rId12"/>
    <p:sldId id="281" r:id="rId13"/>
    <p:sldId id="282" r:id="rId14"/>
    <p:sldId id="285" r:id="rId15"/>
    <p:sldId id="286" r:id="rId16"/>
    <p:sldId id="288" r:id="rId17"/>
    <p:sldId id="287" r:id="rId18"/>
    <p:sldId id="289" r:id="rId19"/>
    <p:sldId id="290" r:id="rId20"/>
    <p:sldId id="306" r:id="rId21"/>
    <p:sldId id="261" r:id="rId22"/>
    <p:sldId id="291" r:id="rId23"/>
    <p:sldId id="292" r:id="rId24"/>
    <p:sldId id="305" r:id="rId25"/>
    <p:sldId id="294" r:id="rId26"/>
    <p:sldId id="304" r:id="rId27"/>
    <p:sldId id="303" r:id="rId28"/>
    <p:sldId id="298" r:id="rId29"/>
    <p:sldId id="308" r:id="rId30"/>
    <p:sldId id="307" r:id="rId31"/>
    <p:sldId id="274" r:id="rId32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9AFD"/>
    <a:srgbClr val="666666"/>
    <a:srgbClr val="DEEBF7"/>
    <a:srgbClr val="4F7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E9C066-74A9-77B0-B0C9-F65D80BA275C}" v="9" dt="2024-11-29T05:11:10.509"/>
    <p1510:client id="{CEFCB35D-60D3-2872-2239-640FCD85155C}" v="4" dt="2024-11-29T04:48:42.8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8542034-FE4F-4ADA-92B8-4CA66D0F0DF3}" styleName="腾讯文档-基本">
    <a:wholeTbl>
      <a:tcTxStyle>
        <a:fontRef idx="minor">
          <a:srgbClr val="000000"/>
        </a:fontRef>
        <a:srgbClr val="000000"/>
      </a:tcTxStyle>
      <a:tcStyle>
        <a:tcBdr>
          <a:left>
            <a:ln w="12700" cmpd="sng">
              <a:solidFill>
                <a:srgbClr val="999999"/>
              </a:solidFill>
            </a:ln>
          </a:left>
          <a:right>
            <a:ln w="12700" cmpd="sng">
              <a:solidFill>
                <a:srgbClr val="999999"/>
              </a:solidFill>
            </a:ln>
          </a:right>
          <a:top>
            <a:ln w="12700" cmpd="sng">
              <a:solidFill>
                <a:srgbClr val="999999"/>
              </a:solidFill>
            </a:ln>
          </a:top>
          <a:bottom>
            <a:ln w="12700" cmpd="sng">
              <a:solidFill>
                <a:srgbClr val="999999"/>
              </a:solidFill>
            </a:ln>
          </a:bottom>
          <a:insideH>
            <a:ln w="12700" cmpd="sng">
              <a:solidFill>
                <a:srgbClr val="999999"/>
              </a:solidFill>
            </a:ln>
          </a:insideH>
          <a:insideV>
            <a:ln w="12700" cmpd="sng">
              <a:solidFill>
                <a:srgbClr val="999999"/>
              </a:solidFill>
            </a:ln>
          </a:insideV>
        </a:tcBdr>
        <a:fill>
          <a:solidFill>
            <a:srgbClr val="FFFFFF"/>
          </a:solidFill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09" autoAdjust="0"/>
    <p:restoredTop sz="94694"/>
  </p:normalViewPr>
  <p:slideViewPr>
    <p:cSldViewPr snapToGrid="0" snapToObjects="1">
      <p:cViewPr varScale="1">
        <p:scale>
          <a:sx n="64" d="100"/>
          <a:sy n="64" d="100"/>
        </p:scale>
        <p:origin x="2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5/10/relationships/revisionInfo" Target="revisionInfo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8255363675507"/>
          <c:y val="5.0975055852969693E-2"/>
          <c:w val="0.78911896594208575"/>
          <c:h val="0.821187599163919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core mark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开源工具链</c:v>
                </c:pt>
                <c:pt idx="1">
                  <c:v>厂商优化工具链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9246</c:v>
                </c:pt>
                <c:pt idx="1">
                  <c:v>13219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A7-4091-97B4-5984F3F4DD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8129423"/>
        <c:axId val="2030791199"/>
      </c:barChart>
      <c:catAx>
        <c:axId val="1648129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0791199"/>
        <c:crosses val="autoZero"/>
        <c:auto val="1"/>
        <c:lblAlgn val="ctr"/>
        <c:lblOffset val="100"/>
        <c:noMultiLvlLbl val="0"/>
      </c:catAx>
      <c:valAx>
        <c:axId val="2030791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81294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29474932250927"/>
          <c:y val="0.93861811322345401"/>
          <c:w val="0.22645314123117863"/>
          <c:h val="6.13818867765459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987081692913384E-2"/>
          <c:y val="0.14861658956808316"/>
          <c:w val="0.94801291830708656"/>
          <c:h val="0.776784031939958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硬件编码速率（单位：fps）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玄铁 TH1520</c:v>
                </c:pt>
                <c:pt idx="1">
                  <c:v>进迭时空 K1/M1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C3-47EA-B240-5C3F4B4687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4345647"/>
        <c:axId val="1314346127"/>
      </c:barChart>
      <c:catAx>
        <c:axId val="1314345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4346127"/>
        <c:crosses val="autoZero"/>
        <c:auto val="1"/>
        <c:lblAlgn val="ctr"/>
        <c:lblOffset val="100"/>
        <c:noMultiLvlLbl val="0"/>
      </c:catAx>
      <c:valAx>
        <c:axId val="13143461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43456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587670490660004"/>
          <c:y val="0.14901384699925752"/>
          <c:w val="0.73212061959830599"/>
          <c:h val="4.79533203854172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04BC6-7AE0-C24F-A743-4A18434DE17C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5894C-49F1-B54E-8DAC-8CDAB8AB61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5894C-49F1-B54E-8DAC-8CDAB8AB61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93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5894C-49F1-B54E-8DAC-8CDAB8AB61E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02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首页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242B898-8FC6-4E07-8F06-D25EF07312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48" b="48058"/>
          <a:stretch/>
        </p:blipFill>
        <p:spPr>
          <a:xfrm>
            <a:off x="-20864" y="833349"/>
            <a:ext cx="12212864" cy="33148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8F983E-2A4B-4A61-850B-99416DBE38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48" b="48058"/>
          <a:stretch/>
        </p:blipFill>
        <p:spPr>
          <a:xfrm>
            <a:off x="-20864" y="834845"/>
            <a:ext cx="12212864" cy="3314880"/>
          </a:xfrm>
          <a:prstGeom prst="rect">
            <a:avLst/>
          </a:prstGeom>
        </p:spPr>
      </p:pic>
      <p:sp>
        <p:nvSpPr>
          <p:cNvPr id="12" name="文本占位符 11"/>
          <p:cNvSpPr>
            <a:spLocks noGrp="1"/>
          </p:cNvSpPr>
          <p:nvPr>
            <p:ph type="body" idx="10" hasCustomPrompt="1"/>
          </p:nvPr>
        </p:nvSpPr>
        <p:spPr>
          <a:xfrm>
            <a:off x="3854450" y="4984501"/>
            <a:ext cx="4483100" cy="474625"/>
          </a:xfrm>
          <a:prstGeom prst="rect">
            <a:avLst/>
          </a:prstGeom>
        </p:spPr>
        <p:txBody>
          <a:bodyPr/>
          <a:lstStyle>
            <a:lvl1pPr marL="0" lvl="0" indent="0" algn="ctr">
              <a:buNone/>
              <a:defRPr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智能软件研究中心通用</a:t>
            </a:r>
            <a:r>
              <a:rPr lang="en-US" altLang="zh-CN" dirty="0"/>
              <a:t>PPT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1" hasCustomPrompt="1"/>
          </p:nvPr>
        </p:nvSpPr>
        <p:spPr>
          <a:xfrm>
            <a:off x="4902993" y="5816058"/>
            <a:ext cx="2386013" cy="301625"/>
          </a:xfrm>
          <a:prstGeom prst="rect">
            <a:avLst/>
          </a:prstGeom>
        </p:spPr>
        <p:txBody>
          <a:bodyPr/>
          <a:lstStyle>
            <a:lvl1pPr marL="0" lvl="0" indent="0" algn="ctr">
              <a:buNone/>
              <a:defRPr sz="1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/>
              <a:t>孟令中  副研究员</a:t>
            </a:r>
          </a:p>
        </p:txBody>
      </p:sp>
      <p:sp>
        <p:nvSpPr>
          <p:cNvPr id="16" name="文本占位符 15"/>
          <p:cNvSpPr>
            <a:spLocks noGrp="1"/>
          </p:cNvSpPr>
          <p:nvPr>
            <p:ph type="body" idx="12" hasCustomPrompt="1"/>
          </p:nvPr>
        </p:nvSpPr>
        <p:spPr>
          <a:xfrm>
            <a:off x="5321299" y="6188386"/>
            <a:ext cx="1549400" cy="285711"/>
          </a:xfrm>
          <a:prstGeom prst="rect">
            <a:avLst/>
          </a:prstGeom>
        </p:spPr>
        <p:txBody>
          <a:bodyPr/>
          <a:lstStyle>
            <a:lvl1pPr marL="0" lvl="0" indent="0" algn="ctr">
              <a:buNone/>
              <a:defRPr sz="1200">
                <a:solidFill>
                  <a:schemeClr val="bg1"/>
                </a:solidFill>
                <a:latin typeface="Arial" panose="020B0604020202020204"/>
              </a:defRPr>
            </a:lvl1pPr>
          </a:lstStyle>
          <a:p>
            <a:r>
              <a:rPr lang="en-US" altLang="zh-CN"/>
              <a:t>2019/02/25</a:t>
            </a:r>
            <a:endParaRPr lang="zh-CN" alt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DD5A8AE-A976-49FB-8F31-6C07EAB39F16}"/>
              </a:ext>
            </a:extLst>
          </p:cNvPr>
          <p:cNvGrpSpPr/>
          <p:nvPr userDrawn="1"/>
        </p:nvGrpSpPr>
        <p:grpSpPr>
          <a:xfrm>
            <a:off x="163036" y="38100"/>
            <a:ext cx="1673715" cy="520137"/>
            <a:chOff x="163036" y="38100"/>
            <a:chExt cx="1673715" cy="52013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F35203-6C63-4253-B96E-038AB5331B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036" y="38100"/>
              <a:ext cx="471964" cy="52013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4729431-E343-4DEC-AF6B-00A1BF1BEC7F}"/>
                </a:ext>
              </a:extLst>
            </p:cNvPr>
            <p:cNvSpPr txBox="1"/>
            <p:nvPr userDrawn="1"/>
          </p:nvSpPr>
          <p:spPr>
            <a:xfrm>
              <a:off x="609916" y="165014"/>
              <a:ext cx="122683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altLang="zh-CN" sz="1400" spc="0" dirty="0" err="1">
                  <a:solidFill>
                    <a:schemeClr val="accent1">
                      <a:lumMod val="75000"/>
                    </a:schemeClr>
                  </a:solidFill>
                  <a:latin typeface="UD Digi Kyokasho NK-B" panose="02020700000000000000" pitchFamily="18" charset="-128"/>
                  <a:ea typeface="UD Digi Kyokasho NK-B" panose="02020700000000000000" pitchFamily="18" charset="-128"/>
                  <a:cs typeface="DejaVu Sans Mono" panose="020B0609030804020204" pitchFamily="49" charset="0"/>
                </a:rPr>
                <a:t>RuyiSDK</a:t>
              </a:r>
              <a:endParaRPr lang="zh-CN" altLang="en-US" sz="1400" spc="0" dirty="0">
                <a:solidFill>
                  <a:schemeClr val="accent1">
                    <a:lumMod val="75000"/>
                  </a:schemeClr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  <a:cs typeface="DejaVu Sans Mono" panose="020B0609030804020204" pitchFamily="49" charset="0"/>
              </a:endParaRPr>
            </a:p>
          </p:txBody>
        </p:sp>
      </p:grpSp>
      <p:pic>
        <p:nvPicPr>
          <p:cNvPr id="4" name="图片 3" descr="卡通画&#10;&#10;描述已自动生成">
            <a:extLst>
              <a:ext uri="{FF2B5EF4-FFF2-40B4-BE49-F238E27FC236}">
                <a16:creationId xmlns:a16="http://schemas.microsoft.com/office/drawing/2014/main" id="{E0E310DD-4E26-6506-F4FE-EDB56B76F31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751" y="18640"/>
            <a:ext cx="1446497" cy="5322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占位符 6"/>
          <p:cNvSpPr>
            <a:spLocks noGrp="1"/>
          </p:cNvSpPr>
          <p:nvPr>
            <p:ph type="body" idx="10" hasCustomPrompt="1"/>
          </p:nvPr>
        </p:nvSpPr>
        <p:spPr>
          <a:xfrm>
            <a:off x="254000" y="1006737"/>
            <a:ext cx="1493777" cy="613719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3600" b="1">
                <a:solidFill>
                  <a:srgbClr val="4F7BF7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/>
              <a:t>目 录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idx="11" hasCustomPrompt="1"/>
          </p:nvPr>
        </p:nvSpPr>
        <p:spPr>
          <a:xfrm>
            <a:off x="1361281" y="1884904"/>
            <a:ext cx="3488510" cy="476331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2400" b="1">
                <a:solidFill>
                  <a:srgbClr val="509AF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/>
              <a:t>01</a:t>
            </a:r>
            <a:r>
              <a:rPr lang="zh-CN" altLang="en-US"/>
              <a:t> 项目介绍</a:t>
            </a:r>
          </a:p>
        </p:txBody>
      </p:sp>
      <p:sp>
        <p:nvSpPr>
          <p:cNvPr id="10" name="文本占位符 8"/>
          <p:cNvSpPr>
            <a:spLocks noGrp="1"/>
          </p:cNvSpPr>
          <p:nvPr>
            <p:ph type="body" idx="12" hasCustomPrompt="1"/>
          </p:nvPr>
        </p:nvSpPr>
        <p:spPr>
          <a:xfrm>
            <a:off x="1361280" y="2577869"/>
            <a:ext cx="3488511" cy="476331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2400" b="1">
                <a:solidFill>
                  <a:srgbClr val="509AF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/>
              <a:t>02</a:t>
            </a:r>
            <a:r>
              <a:rPr lang="zh-CN" altLang="en-US"/>
              <a:t> 项目计划</a:t>
            </a:r>
          </a:p>
        </p:txBody>
      </p:sp>
      <p:sp>
        <p:nvSpPr>
          <p:cNvPr id="11" name="文本占位符 8"/>
          <p:cNvSpPr>
            <a:spLocks noGrp="1"/>
          </p:cNvSpPr>
          <p:nvPr>
            <p:ph type="body" idx="13" hasCustomPrompt="1"/>
          </p:nvPr>
        </p:nvSpPr>
        <p:spPr>
          <a:xfrm>
            <a:off x="1361280" y="3270834"/>
            <a:ext cx="3488512" cy="476331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2400" b="1">
                <a:solidFill>
                  <a:srgbClr val="509AF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/>
              <a:t>03</a:t>
            </a:r>
            <a:r>
              <a:rPr lang="zh-CN" altLang="en-US"/>
              <a:t> 项目所需人力</a:t>
            </a:r>
          </a:p>
        </p:txBody>
      </p:sp>
      <p:sp>
        <p:nvSpPr>
          <p:cNvPr id="12" name="文本占位符 8"/>
          <p:cNvSpPr>
            <a:spLocks noGrp="1"/>
          </p:cNvSpPr>
          <p:nvPr>
            <p:ph type="body" idx="14" hasCustomPrompt="1"/>
          </p:nvPr>
        </p:nvSpPr>
        <p:spPr>
          <a:xfrm>
            <a:off x="1361280" y="3963799"/>
            <a:ext cx="3488512" cy="476331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2400" b="1">
                <a:solidFill>
                  <a:srgbClr val="509AF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/>
              <a:t>04</a:t>
            </a:r>
            <a:r>
              <a:rPr lang="zh-CN" altLang="en-US"/>
              <a:t> 项目市场用户调研</a:t>
            </a:r>
          </a:p>
        </p:txBody>
      </p:sp>
      <p:pic>
        <p:nvPicPr>
          <p:cNvPr id="4" name="图片 3" descr="卡通画&#10;&#10;描述已自动生成">
            <a:extLst>
              <a:ext uri="{FF2B5EF4-FFF2-40B4-BE49-F238E27FC236}">
                <a16:creationId xmlns:a16="http://schemas.microsoft.com/office/drawing/2014/main" id="{C11EAE4B-3F84-6D51-256B-BDBE2A76FB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32" y="18640"/>
            <a:ext cx="1446497" cy="53226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D5AFFB3-5600-AA9F-68E1-68086291E3D5}"/>
              </a:ext>
            </a:extLst>
          </p:cNvPr>
          <p:cNvGrpSpPr/>
          <p:nvPr userDrawn="1"/>
        </p:nvGrpSpPr>
        <p:grpSpPr>
          <a:xfrm>
            <a:off x="163036" y="38100"/>
            <a:ext cx="1673715" cy="520137"/>
            <a:chOff x="163036" y="38100"/>
            <a:chExt cx="1673715" cy="5201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46EE64C-1DAF-A74D-959E-C2D6FA874A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036" y="38100"/>
              <a:ext cx="471964" cy="52013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79F8F2C-D40A-A4FA-9DDA-BC2E90C84974}"/>
                </a:ext>
              </a:extLst>
            </p:cNvPr>
            <p:cNvSpPr txBox="1"/>
            <p:nvPr userDrawn="1"/>
          </p:nvSpPr>
          <p:spPr>
            <a:xfrm>
              <a:off x="609916" y="165014"/>
              <a:ext cx="122683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altLang="zh-CN" sz="1400" spc="0" dirty="0" err="1">
                  <a:solidFill>
                    <a:schemeClr val="accent1">
                      <a:lumMod val="75000"/>
                    </a:schemeClr>
                  </a:solidFill>
                  <a:latin typeface="UD Digi Kyokasho NK-B" panose="02020700000000000000" pitchFamily="18" charset="-128"/>
                  <a:ea typeface="UD Digi Kyokasho NK-B" panose="02020700000000000000" pitchFamily="18" charset="-128"/>
                  <a:cs typeface="DejaVu Sans Mono" panose="020B0609030804020204" pitchFamily="49" charset="0"/>
                </a:rPr>
                <a:t>RuyiSDK</a:t>
              </a:r>
              <a:endParaRPr lang="zh-CN" altLang="en-US" sz="1400" spc="0" dirty="0">
                <a:solidFill>
                  <a:schemeClr val="accent1">
                    <a:lumMod val="75000"/>
                  </a:schemeClr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  <a:cs typeface="DejaVu Sans Mono" panose="020B0609030804020204" pitchFamily="49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结束页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占位符 5"/>
          <p:cNvSpPr>
            <a:spLocks noGrp="1"/>
          </p:cNvSpPr>
          <p:nvPr>
            <p:ph type="body" idx="10" hasCustomPrompt="1"/>
          </p:nvPr>
        </p:nvSpPr>
        <p:spPr>
          <a:xfrm>
            <a:off x="4662266" y="2660249"/>
            <a:ext cx="2867467" cy="696686"/>
          </a:xfrm>
          <a:prstGeom prst="rect">
            <a:avLst/>
          </a:prstGeom>
        </p:spPr>
        <p:txBody>
          <a:bodyPr/>
          <a:lstStyle>
            <a:lvl1pPr marL="0" lvl="0" indent="0" algn="ctr">
              <a:buNone/>
              <a:defRPr sz="4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/>
              <a:t>谢 谢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idx="11" hasCustomPrompt="1"/>
          </p:nvPr>
        </p:nvSpPr>
        <p:spPr>
          <a:xfrm>
            <a:off x="5193505" y="3716080"/>
            <a:ext cx="1804988" cy="358212"/>
          </a:xfrm>
          <a:prstGeom prst="rect">
            <a:avLst/>
          </a:prstGeom>
        </p:spPr>
        <p:txBody>
          <a:bodyPr/>
          <a:lstStyle>
            <a:lvl1pPr marL="0" lvl="0" indent="0" algn="ctr">
              <a:buNone/>
              <a:defRPr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/>
              <a:t>欢迎交流合作</a:t>
            </a:r>
          </a:p>
        </p:txBody>
      </p:sp>
      <p:sp>
        <p:nvSpPr>
          <p:cNvPr id="9" name="文本占位符 7"/>
          <p:cNvSpPr>
            <a:spLocks noGrp="1"/>
          </p:cNvSpPr>
          <p:nvPr>
            <p:ph type="body" idx="12" hasCustomPrompt="1"/>
          </p:nvPr>
        </p:nvSpPr>
        <p:spPr>
          <a:xfrm>
            <a:off x="5193505" y="4074292"/>
            <a:ext cx="1804988" cy="358212"/>
          </a:xfrm>
          <a:prstGeom prst="rect">
            <a:avLst/>
          </a:prstGeom>
        </p:spPr>
        <p:txBody>
          <a:bodyPr/>
          <a:lstStyle>
            <a:lvl1pPr marL="0" lvl="0" indent="0" algn="ctr">
              <a:buNone/>
              <a:defRPr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/>
              <a:t>2019/2/25</a:t>
            </a:r>
            <a:endParaRPr lang="zh-CN" altLang="en-US"/>
          </a:p>
        </p:txBody>
      </p:sp>
      <p:pic>
        <p:nvPicPr>
          <p:cNvPr id="4" name="图片 3" descr="卡通画&#10;&#10;描述已自动生成">
            <a:extLst>
              <a:ext uri="{FF2B5EF4-FFF2-40B4-BE49-F238E27FC236}">
                <a16:creationId xmlns:a16="http://schemas.microsoft.com/office/drawing/2014/main" id="{1D61A3CE-98F9-600E-5D3E-5490CB2727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32" y="18640"/>
            <a:ext cx="1446497" cy="53226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80C11DC-FF85-3AA9-DD1A-97EE59DC34A7}"/>
              </a:ext>
            </a:extLst>
          </p:cNvPr>
          <p:cNvGrpSpPr/>
          <p:nvPr userDrawn="1"/>
        </p:nvGrpSpPr>
        <p:grpSpPr>
          <a:xfrm>
            <a:off x="163036" y="38100"/>
            <a:ext cx="1673715" cy="520137"/>
            <a:chOff x="163036" y="38100"/>
            <a:chExt cx="1673715" cy="5201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B6F7E71-DBD7-2D7E-526E-77D80FD11A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036" y="38100"/>
              <a:ext cx="471964" cy="52013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DEC3444-DC8B-48F8-EC4E-2571311318BB}"/>
                </a:ext>
              </a:extLst>
            </p:cNvPr>
            <p:cNvSpPr txBox="1"/>
            <p:nvPr userDrawn="1"/>
          </p:nvSpPr>
          <p:spPr>
            <a:xfrm>
              <a:off x="609916" y="165014"/>
              <a:ext cx="122683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altLang="zh-CN" sz="1400" spc="0" dirty="0" err="1">
                  <a:solidFill>
                    <a:schemeClr val="accent1">
                      <a:lumMod val="75000"/>
                    </a:schemeClr>
                  </a:solidFill>
                  <a:latin typeface="UD Digi Kyokasho NK-B" panose="02020700000000000000" pitchFamily="18" charset="-128"/>
                  <a:ea typeface="UD Digi Kyokasho NK-B" panose="02020700000000000000" pitchFamily="18" charset="-128"/>
                  <a:cs typeface="DejaVu Sans Mono" panose="020B0609030804020204" pitchFamily="49" charset="0"/>
                </a:rPr>
                <a:t>RuyiSDK</a:t>
              </a:r>
              <a:endParaRPr lang="zh-CN" altLang="en-US" sz="1400" spc="0" dirty="0">
                <a:solidFill>
                  <a:schemeClr val="accent1">
                    <a:lumMod val="75000"/>
                  </a:schemeClr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  <a:cs typeface="DejaVu Sans Mono" panose="020B0609030804020204" pitchFamily="49" charset="0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普通备用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占位符 6"/>
          <p:cNvSpPr>
            <a:spLocks noGrp="1"/>
          </p:cNvSpPr>
          <p:nvPr>
            <p:ph type="body" idx="10" hasCustomPrompt="1"/>
          </p:nvPr>
        </p:nvSpPr>
        <p:spPr>
          <a:xfrm>
            <a:off x="254000" y="1006737"/>
            <a:ext cx="1493777" cy="613719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3600" b="1">
                <a:solidFill>
                  <a:srgbClr val="4F7BF7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/>
              <a:t>目 录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idx="11" hasCustomPrompt="1"/>
          </p:nvPr>
        </p:nvSpPr>
        <p:spPr>
          <a:xfrm>
            <a:off x="1361281" y="1884904"/>
            <a:ext cx="3488510" cy="476331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2400" b="1">
                <a:solidFill>
                  <a:srgbClr val="509AF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/>
              <a:t>01</a:t>
            </a:r>
            <a:r>
              <a:rPr lang="zh-CN" altLang="en-US"/>
              <a:t> 项目介绍</a:t>
            </a:r>
          </a:p>
        </p:txBody>
      </p:sp>
      <p:sp>
        <p:nvSpPr>
          <p:cNvPr id="10" name="文本占位符 8"/>
          <p:cNvSpPr>
            <a:spLocks noGrp="1"/>
          </p:cNvSpPr>
          <p:nvPr>
            <p:ph type="body" idx="12" hasCustomPrompt="1"/>
          </p:nvPr>
        </p:nvSpPr>
        <p:spPr>
          <a:xfrm>
            <a:off x="1361280" y="2577869"/>
            <a:ext cx="3488511" cy="476331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2400" b="1">
                <a:solidFill>
                  <a:srgbClr val="509AF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/>
              <a:t>02</a:t>
            </a:r>
            <a:r>
              <a:rPr lang="zh-CN" altLang="en-US"/>
              <a:t> 项目计划</a:t>
            </a:r>
          </a:p>
        </p:txBody>
      </p:sp>
      <p:sp>
        <p:nvSpPr>
          <p:cNvPr id="11" name="文本占位符 8"/>
          <p:cNvSpPr>
            <a:spLocks noGrp="1"/>
          </p:cNvSpPr>
          <p:nvPr>
            <p:ph type="body" idx="13" hasCustomPrompt="1"/>
          </p:nvPr>
        </p:nvSpPr>
        <p:spPr>
          <a:xfrm>
            <a:off x="1361280" y="3270834"/>
            <a:ext cx="3488512" cy="476331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2400" b="1">
                <a:solidFill>
                  <a:srgbClr val="509AF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/>
              <a:t>03</a:t>
            </a:r>
            <a:r>
              <a:rPr lang="zh-CN" altLang="en-US"/>
              <a:t> 项目所需人力</a:t>
            </a:r>
          </a:p>
        </p:txBody>
      </p:sp>
      <p:sp>
        <p:nvSpPr>
          <p:cNvPr id="12" name="文本占位符 8"/>
          <p:cNvSpPr>
            <a:spLocks noGrp="1"/>
          </p:cNvSpPr>
          <p:nvPr>
            <p:ph type="body" idx="14" hasCustomPrompt="1"/>
          </p:nvPr>
        </p:nvSpPr>
        <p:spPr>
          <a:xfrm>
            <a:off x="1361280" y="3963799"/>
            <a:ext cx="3488512" cy="476331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2400" b="1">
                <a:solidFill>
                  <a:srgbClr val="509AF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/>
              <a:t>04</a:t>
            </a:r>
            <a:r>
              <a:rPr lang="zh-CN" altLang="en-US"/>
              <a:t> 项目市场用户调研</a:t>
            </a:r>
          </a:p>
        </p:txBody>
      </p:sp>
      <p:pic>
        <p:nvPicPr>
          <p:cNvPr id="4" name="图片 3" descr="卡通画&#10;&#10;描述已自动生成">
            <a:extLst>
              <a:ext uri="{FF2B5EF4-FFF2-40B4-BE49-F238E27FC236}">
                <a16:creationId xmlns:a16="http://schemas.microsoft.com/office/drawing/2014/main" id="{ED9DAE14-8889-7CF8-EAE9-640451C889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32" y="18640"/>
            <a:ext cx="1446497" cy="53226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28D9D49-068E-169E-8161-A702B09BC9F9}"/>
              </a:ext>
            </a:extLst>
          </p:cNvPr>
          <p:cNvGrpSpPr/>
          <p:nvPr userDrawn="1"/>
        </p:nvGrpSpPr>
        <p:grpSpPr>
          <a:xfrm>
            <a:off x="163036" y="38100"/>
            <a:ext cx="1673715" cy="520137"/>
            <a:chOff x="163036" y="38100"/>
            <a:chExt cx="1673715" cy="5201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2AF0E02-7E16-A333-B9CA-5A248CDD5B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036" y="38100"/>
              <a:ext cx="471964" cy="52013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D5EF524-326C-C88C-999F-28695D37CF84}"/>
                </a:ext>
              </a:extLst>
            </p:cNvPr>
            <p:cNvSpPr txBox="1"/>
            <p:nvPr userDrawn="1"/>
          </p:nvSpPr>
          <p:spPr>
            <a:xfrm>
              <a:off x="609916" y="165014"/>
              <a:ext cx="122683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altLang="zh-CN" sz="1400" spc="0" dirty="0" err="1">
                  <a:solidFill>
                    <a:schemeClr val="accent1">
                      <a:lumMod val="75000"/>
                    </a:schemeClr>
                  </a:solidFill>
                  <a:latin typeface="UD Digi Kyokasho NK-B" panose="02020700000000000000" pitchFamily="18" charset="-128"/>
                  <a:ea typeface="UD Digi Kyokasho NK-B" panose="02020700000000000000" pitchFamily="18" charset="-128"/>
                  <a:cs typeface="DejaVu Sans Mono" panose="020B0609030804020204" pitchFamily="49" charset="0"/>
                </a:rPr>
                <a:t>RuyiSDK</a:t>
              </a:r>
              <a:endParaRPr lang="zh-CN" altLang="en-US" sz="1400" spc="0" dirty="0">
                <a:solidFill>
                  <a:schemeClr val="accent1">
                    <a:lumMod val="75000"/>
                  </a:schemeClr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  <a:cs typeface="DejaVu Sans Mono" panose="020B0609030804020204" pitchFamily="49" charset="0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749262"/>
            <a:ext cx="12192000" cy="685800"/>
          </a:xfrm>
          <a:prstGeom prst="rect">
            <a:avLst/>
          </a:prstGeom>
        </p:spPr>
      </p:pic>
      <p:sp>
        <p:nvSpPr>
          <p:cNvPr id="6" name="文本占位符 8"/>
          <p:cNvSpPr>
            <a:spLocks noGrp="1"/>
          </p:cNvSpPr>
          <p:nvPr>
            <p:ph type="body" idx="11" hasCustomPrompt="1"/>
          </p:nvPr>
        </p:nvSpPr>
        <p:spPr>
          <a:xfrm>
            <a:off x="254000" y="894127"/>
            <a:ext cx="11474174" cy="396070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/>
              <a:t>01</a:t>
            </a:r>
            <a:r>
              <a:rPr lang="zh-CN" altLang="en-US"/>
              <a:t> 项目介绍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idx="12" hasCustomPrompt="1"/>
          </p:nvPr>
        </p:nvSpPr>
        <p:spPr>
          <a:xfrm>
            <a:off x="254000" y="1637802"/>
            <a:ext cx="11474174" cy="428625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1800" b="1">
                <a:solidFill>
                  <a:srgbClr val="509AF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/>
              <a:t>副标题：本项目介绍</a:t>
            </a:r>
            <a:r>
              <a:rPr lang="en-US" altLang="zh-CN"/>
              <a:t>…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3" hasCustomPrompt="1"/>
          </p:nvPr>
        </p:nvSpPr>
        <p:spPr>
          <a:xfrm>
            <a:off x="253999" y="2234713"/>
            <a:ext cx="11474173" cy="4364870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1400">
                <a:solidFill>
                  <a:srgbClr val="666666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/>
              <a:t>正文：本项目内容</a:t>
            </a:r>
            <a:r>
              <a:rPr lang="en-US" altLang="zh-CN"/>
              <a:t>…</a:t>
            </a:r>
            <a:endParaRPr lang="zh-CN" altLang="en-US"/>
          </a:p>
        </p:txBody>
      </p:sp>
      <p:pic>
        <p:nvPicPr>
          <p:cNvPr id="4" name="图片 3" descr="卡通画&#10;&#10;描述已自动生成">
            <a:extLst>
              <a:ext uri="{FF2B5EF4-FFF2-40B4-BE49-F238E27FC236}">
                <a16:creationId xmlns:a16="http://schemas.microsoft.com/office/drawing/2014/main" id="{62FBF9ED-234E-31F4-FB53-F7CA839066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32" y="18640"/>
            <a:ext cx="1446497" cy="53226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9E1641D-BF87-69FF-500E-2C9BE3405D58}"/>
              </a:ext>
            </a:extLst>
          </p:cNvPr>
          <p:cNvGrpSpPr/>
          <p:nvPr userDrawn="1"/>
        </p:nvGrpSpPr>
        <p:grpSpPr>
          <a:xfrm>
            <a:off x="163036" y="38100"/>
            <a:ext cx="1673715" cy="520137"/>
            <a:chOff x="163036" y="38100"/>
            <a:chExt cx="1673715" cy="52013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261B39E-3DC0-4362-BDD1-72C683DF44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036" y="38100"/>
              <a:ext cx="471964" cy="52013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B9CC8E1-CA65-97DB-3D18-B935C639F874}"/>
                </a:ext>
              </a:extLst>
            </p:cNvPr>
            <p:cNvSpPr txBox="1"/>
            <p:nvPr userDrawn="1"/>
          </p:nvSpPr>
          <p:spPr>
            <a:xfrm>
              <a:off x="609916" y="165014"/>
              <a:ext cx="122683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altLang="zh-CN" sz="1400" spc="0" dirty="0" err="1">
                  <a:solidFill>
                    <a:schemeClr val="accent1">
                      <a:lumMod val="75000"/>
                    </a:schemeClr>
                  </a:solidFill>
                  <a:latin typeface="UD Digi Kyokasho NK-B" panose="02020700000000000000" pitchFamily="18" charset="-128"/>
                  <a:ea typeface="UD Digi Kyokasho NK-B" panose="02020700000000000000" pitchFamily="18" charset="-128"/>
                  <a:cs typeface="DejaVu Sans Mono" panose="020B0609030804020204" pitchFamily="49" charset="0"/>
                </a:rPr>
                <a:t>RuyiSDK</a:t>
              </a:r>
              <a:endParaRPr lang="zh-CN" altLang="en-US" sz="1400" spc="0" dirty="0">
                <a:solidFill>
                  <a:schemeClr val="accent1">
                    <a:lumMod val="75000"/>
                  </a:schemeClr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  <a:cs typeface="DejaVu Sans Mono" panose="020B0609030804020204" pitchFamily="49" charset="0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结束页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占位符 5"/>
          <p:cNvSpPr>
            <a:spLocks noGrp="1"/>
          </p:cNvSpPr>
          <p:nvPr>
            <p:ph type="body" idx="10" hasCustomPrompt="1"/>
          </p:nvPr>
        </p:nvSpPr>
        <p:spPr>
          <a:xfrm>
            <a:off x="4662266" y="2660249"/>
            <a:ext cx="2867467" cy="696686"/>
          </a:xfrm>
          <a:prstGeom prst="rect">
            <a:avLst/>
          </a:prstGeom>
        </p:spPr>
        <p:txBody>
          <a:bodyPr/>
          <a:lstStyle>
            <a:lvl1pPr marL="0" lvl="0" indent="0" algn="ctr">
              <a:buNone/>
              <a:defRPr sz="4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/>
              <a:t>谢 谢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idx="11" hasCustomPrompt="1"/>
          </p:nvPr>
        </p:nvSpPr>
        <p:spPr>
          <a:xfrm>
            <a:off x="5193505" y="3716080"/>
            <a:ext cx="1804988" cy="358212"/>
          </a:xfrm>
          <a:prstGeom prst="rect">
            <a:avLst/>
          </a:prstGeom>
        </p:spPr>
        <p:txBody>
          <a:bodyPr/>
          <a:lstStyle>
            <a:lvl1pPr marL="0" lvl="0" indent="0" algn="ctr">
              <a:buNone/>
              <a:defRPr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/>
              <a:t>欢迎交流合作</a:t>
            </a:r>
          </a:p>
        </p:txBody>
      </p:sp>
      <p:sp>
        <p:nvSpPr>
          <p:cNvPr id="9" name="文本占位符 7"/>
          <p:cNvSpPr>
            <a:spLocks noGrp="1"/>
          </p:cNvSpPr>
          <p:nvPr>
            <p:ph type="body" idx="12" hasCustomPrompt="1"/>
          </p:nvPr>
        </p:nvSpPr>
        <p:spPr>
          <a:xfrm>
            <a:off x="5193505" y="4074292"/>
            <a:ext cx="1804988" cy="358212"/>
          </a:xfrm>
          <a:prstGeom prst="rect">
            <a:avLst/>
          </a:prstGeom>
        </p:spPr>
        <p:txBody>
          <a:bodyPr/>
          <a:lstStyle>
            <a:lvl1pPr marL="0" lvl="0" indent="0" algn="ctr">
              <a:buNone/>
              <a:defRPr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/>
              <a:t>2019/2/25</a:t>
            </a:r>
            <a:endParaRPr lang="zh-CN" altLang="en-US"/>
          </a:p>
        </p:txBody>
      </p:sp>
      <p:pic>
        <p:nvPicPr>
          <p:cNvPr id="4" name="图片 3" descr="卡通画&#10;&#10;描述已自动生成">
            <a:extLst>
              <a:ext uri="{FF2B5EF4-FFF2-40B4-BE49-F238E27FC236}">
                <a16:creationId xmlns:a16="http://schemas.microsoft.com/office/drawing/2014/main" id="{142A312F-E162-BF5B-115C-FA088BB3E8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32" y="18640"/>
            <a:ext cx="1446497" cy="53226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86C21D8-657B-C2E6-C193-6ECE4D7AD2DE}"/>
              </a:ext>
            </a:extLst>
          </p:cNvPr>
          <p:cNvGrpSpPr/>
          <p:nvPr userDrawn="1"/>
        </p:nvGrpSpPr>
        <p:grpSpPr>
          <a:xfrm>
            <a:off x="163036" y="38100"/>
            <a:ext cx="1673715" cy="520137"/>
            <a:chOff x="163036" y="38100"/>
            <a:chExt cx="1673715" cy="5201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15D3489-01EE-912F-C5C9-D966B46077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036" y="38100"/>
              <a:ext cx="471964" cy="52013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8CFBE6A-0572-EB22-829C-37C03ABEDCC6}"/>
                </a:ext>
              </a:extLst>
            </p:cNvPr>
            <p:cNvSpPr txBox="1"/>
            <p:nvPr userDrawn="1"/>
          </p:nvSpPr>
          <p:spPr>
            <a:xfrm>
              <a:off x="609916" y="165014"/>
              <a:ext cx="122683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altLang="zh-CN" sz="1400" spc="0" dirty="0" err="1">
                  <a:solidFill>
                    <a:schemeClr val="accent1">
                      <a:lumMod val="75000"/>
                    </a:schemeClr>
                  </a:solidFill>
                  <a:latin typeface="UD Digi Kyokasho NK-B" panose="02020700000000000000" pitchFamily="18" charset="-128"/>
                  <a:ea typeface="UD Digi Kyokasho NK-B" panose="02020700000000000000" pitchFamily="18" charset="-128"/>
                  <a:cs typeface="DejaVu Sans Mono" panose="020B0609030804020204" pitchFamily="49" charset="0"/>
                </a:rPr>
                <a:t>RuyiSDK</a:t>
              </a:r>
              <a:endParaRPr lang="zh-CN" altLang="en-US" sz="1400" spc="0" dirty="0">
                <a:solidFill>
                  <a:schemeClr val="accent1">
                    <a:lumMod val="75000"/>
                  </a:schemeClr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  <a:cs typeface="DejaVu Sans Mono" panose="020B0609030804020204" pitchFamily="49" charset="0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普通备用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卡通画&#10;&#10;描述已自动生成">
            <a:extLst>
              <a:ext uri="{FF2B5EF4-FFF2-40B4-BE49-F238E27FC236}">
                <a16:creationId xmlns:a16="http://schemas.microsoft.com/office/drawing/2014/main" id="{DB0B7624-A00A-C268-DFDB-FE00706A89A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32" y="18640"/>
            <a:ext cx="1446497" cy="53226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1D01C06-D64D-A143-C28F-188E56875F36}"/>
              </a:ext>
            </a:extLst>
          </p:cNvPr>
          <p:cNvGrpSpPr/>
          <p:nvPr userDrawn="1"/>
        </p:nvGrpSpPr>
        <p:grpSpPr>
          <a:xfrm>
            <a:off x="163036" y="38100"/>
            <a:ext cx="1673715" cy="520137"/>
            <a:chOff x="163036" y="38100"/>
            <a:chExt cx="1673715" cy="52013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5D82451-A491-8D33-4116-A7B830C22B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036" y="38100"/>
              <a:ext cx="471964" cy="52013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C3AF8B5-B3DB-86BB-BAA8-2DE40D8C6404}"/>
                </a:ext>
              </a:extLst>
            </p:cNvPr>
            <p:cNvSpPr txBox="1"/>
            <p:nvPr userDrawn="1"/>
          </p:nvSpPr>
          <p:spPr>
            <a:xfrm>
              <a:off x="609916" y="165014"/>
              <a:ext cx="122683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altLang="zh-CN" sz="1400" spc="0" dirty="0" err="1">
                  <a:solidFill>
                    <a:schemeClr val="accent1">
                      <a:lumMod val="75000"/>
                    </a:schemeClr>
                  </a:solidFill>
                  <a:latin typeface="UD Digi Kyokasho NK-B" panose="02020700000000000000" pitchFamily="18" charset="-128"/>
                  <a:ea typeface="UD Digi Kyokasho NK-B" panose="02020700000000000000" pitchFamily="18" charset="-128"/>
                  <a:cs typeface="DejaVu Sans Mono" panose="020B0609030804020204" pitchFamily="49" charset="0"/>
                </a:rPr>
                <a:t>RuyiSDK</a:t>
              </a:r>
              <a:endParaRPr lang="zh-CN" altLang="en-US" sz="1400" spc="0" dirty="0">
                <a:solidFill>
                  <a:schemeClr val="accent1">
                    <a:lumMod val="75000"/>
                  </a:schemeClr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  <a:cs typeface="DejaVu Sans Mono" panose="020B0609030804020204" pitchFamily="49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xStyles>
    <p:titleStyle>
      <a:lvl1pPr lvl="0" algn="l" defTabSz="91440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等线 Light" panose="02010600030101010101" charset="-122"/>
          <a:ea typeface="等线 Light" panose="02010600030101010101" charset="-122"/>
        </a:defRPr>
      </a:lvl1pPr>
    </p:titleStyle>
    <p:bodyStyle>
      <a:lvl1pPr marL="228600" lvl="0" indent="-228600" algn="l" defTabSz="91440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等线" panose="02010600030101010101" charset="-122"/>
          <a:ea typeface="等线" panose="02010600030101010101" charset="-122"/>
        </a:defRPr>
      </a:lvl1pPr>
      <a:lvl2pPr marL="685800" lvl="1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等线" panose="02010600030101010101" charset="-122"/>
          <a:ea typeface="等线" panose="02010600030101010101" charset="-122"/>
        </a:defRPr>
      </a:lvl2pPr>
      <a:lvl3pPr marL="1143000" lvl="2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等线" panose="02010600030101010101" charset="-122"/>
          <a:ea typeface="等线" panose="02010600030101010101" charset="-122"/>
        </a:defRPr>
      </a:lvl3pPr>
      <a:lvl4pPr marL="1600200" lvl="3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等线" panose="02010600030101010101" charset="-122"/>
          <a:ea typeface="等线" panose="02010600030101010101" charset="-122"/>
        </a:defRPr>
      </a:lvl4pPr>
      <a:lvl5pPr marL="2057400" lvl="4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等线" panose="02010600030101010101" charset="-122"/>
          <a:ea typeface="等线" panose="02010600030101010101" charset="-122"/>
        </a:defRPr>
      </a:lvl5pPr>
      <a:lvl6pPr marL="2514600" lvl="5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等线" panose="02010600030101010101" charset="-122"/>
          <a:ea typeface="等线" panose="02010600030101010101" charset="-122"/>
        </a:defRPr>
      </a:lvl6pPr>
      <a:lvl7pPr marL="2971800" lvl="6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等线" panose="02010600030101010101" charset="-122"/>
          <a:ea typeface="等线" panose="02010600030101010101" charset="-122"/>
        </a:defRPr>
      </a:lvl7pPr>
      <a:lvl8pPr marL="3429000" lvl="7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等线" panose="02010600030101010101" charset="-122"/>
          <a:ea typeface="等线" panose="02010600030101010101" charset="-122"/>
        </a:defRPr>
      </a:lvl8pPr>
      <a:lvl9pPr marL="3886200" lvl="8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等线" panose="02010600030101010101" charset="-122"/>
          <a:ea typeface="等线" panose="02010600030101010101" charset="-122"/>
        </a:defRPr>
      </a:lvl9pPr>
    </p:bodyStyle>
    <p:otherStyle>
      <a:lvl1pPr marL="0" lvl="0" algn="l" defTabSz="914400">
        <a:defRPr sz="1800" kern="1200">
          <a:solidFill>
            <a:schemeClr val="tx1"/>
          </a:solidFill>
          <a:latin typeface="等线" panose="02010600030101010101" charset="-122"/>
          <a:ea typeface="等线" panose="02010600030101010101" charset="-122"/>
        </a:defRPr>
      </a:lvl1pPr>
      <a:lvl2pPr marL="457200" lvl="1" algn="l" defTabSz="914400">
        <a:defRPr sz="1800" kern="1200">
          <a:solidFill>
            <a:schemeClr val="tx1"/>
          </a:solidFill>
          <a:latin typeface="等线" panose="02010600030101010101" charset="-122"/>
          <a:ea typeface="等线" panose="02010600030101010101" charset="-122"/>
        </a:defRPr>
      </a:lvl2pPr>
      <a:lvl3pPr marL="914400" lvl="2" algn="l" defTabSz="914400">
        <a:defRPr sz="1800" kern="1200">
          <a:solidFill>
            <a:schemeClr val="tx1"/>
          </a:solidFill>
          <a:latin typeface="等线" panose="02010600030101010101" charset="-122"/>
          <a:ea typeface="等线" panose="02010600030101010101" charset="-122"/>
        </a:defRPr>
      </a:lvl3pPr>
      <a:lvl4pPr marL="1371600" lvl="3" algn="l" defTabSz="914400">
        <a:defRPr sz="1800" kern="1200">
          <a:solidFill>
            <a:schemeClr val="tx1"/>
          </a:solidFill>
          <a:latin typeface="等线" panose="02010600030101010101" charset="-122"/>
          <a:ea typeface="等线" panose="02010600030101010101" charset="-122"/>
        </a:defRPr>
      </a:lvl4pPr>
      <a:lvl5pPr marL="1828800" lvl="4" algn="l" defTabSz="914400">
        <a:defRPr sz="1800" kern="1200">
          <a:solidFill>
            <a:schemeClr val="tx1"/>
          </a:solidFill>
          <a:latin typeface="等线" panose="02010600030101010101" charset="-122"/>
          <a:ea typeface="等线" panose="02010600030101010101" charset="-122"/>
        </a:defRPr>
      </a:lvl5pPr>
      <a:lvl6pPr marL="2286000" lvl="5" algn="l" defTabSz="914400">
        <a:defRPr sz="1800" kern="1200">
          <a:solidFill>
            <a:schemeClr val="tx1"/>
          </a:solidFill>
          <a:latin typeface="等线" panose="02010600030101010101" charset="-122"/>
          <a:ea typeface="等线" panose="02010600030101010101" charset="-122"/>
        </a:defRPr>
      </a:lvl6pPr>
      <a:lvl7pPr marL="2743200" lvl="6" algn="l" defTabSz="914400">
        <a:defRPr sz="1800" kern="1200">
          <a:solidFill>
            <a:schemeClr val="tx1"/>
          </a:solidFill>
          <a:latin typeface="等线" panose="02010600030101010101" charset="-122"/>
          <a:ea typeface="等线" panose="02010600030101010101" charset="-122"/>
        </a:defRPr>
      </a:lvl7pPr>
      <a:lvl8pPr marL="3200400" lvl="7" algn="l" defTabSz="914400">
        <a:defRPr sz="1800" kern="1200">
          <a:solidFill>
            <a:schemeClr val="tx1"/>
          </a:solidFill>
          <a:latin typeface="等线" panose="02010600030101010101" charset="-122"/>
          <a:ea typeface="等线" panose="02010600030101010101" charset="-122"/>
        </a:defRPr>
      </a:lvl8pPr>
      <a:lvl9pPr marL="3657600" lvl="8" algn="l" defTabSz="914400">
        <a:defRPr sz="1800" kern="1200">
          <a:solidFill>
            <a:schemeClr val="tx1"/>
          </a:solidFill>
          <a:latin typeface="等线" panose="02010600030101010101" charset="-122"/>
          <a:ea typeface="等线" panose="02010600030101010101" charset="-122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卡通画&#10;&#10;描述已自动生成">
            <a:extLst>
              <a:ext uri="{FF2B5EF4-FFF2-40B4-BE49-F238E27FC236}">
                <a16:creationId xmlns:a16="http://schemas.microsoft.com/office/drawing/2014/main" id="{06C02998-AE7A-FF33-2E6E-B1CF1243288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32" y="18640"/>
            <a:ext cx="1446497" cy="53226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2EE3D90-D71A-E637-4681-3CF1C38232E9}"/>
              </a:ext>
            </a:extLst>
          </p:cNvPr>
          <p:cNvGrpSpPr/>
          <p:nvPr userDrawn="1"/>
        </p:nvGrpSpPr>
        <p:grpSpPr>
          <a:xfrm>
            <a:off x="163036" y="38100"/>
            <a:ext cx="1673715" cy="520137"/>
            <a:chOff x="163036" y="38100"/>
            <a:chExt cx="1673715" cy="52013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6064ECC-7DF3-CBD8-D62C-5273324256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036" y="38100"/>
              <a:ext cx="471964" cy="52013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E70CC38-721F-E6BF-708B-95433DDF82DF}"/>
                </a:ext>
              </a:extLst>
            </p:cNvPr>
            <p:cNvSpPr txBox="1"/>
            <p:nvPr userDrawn="1"/>
          </p:nvSpPr>
          <p:spPr>
            <a:xfrm>
              <a:off x="609916" y="165014"/>
              <a:ext cx="122683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altLang="zh-CN" sz="1400" spc="0" dirty="0" err="1">
                  <a:solidFill>
                    <a:schemeClr val="accent1">
                      <a:lumMod val="75000"/>
                    </a:schemeClr>
                  </a:solidFill>
                  <a:latin typeface="UD Digi Kyokasho NK-B" panose="02020700000000000000" pitchFamily="18" charset="-128"/>
                  <a:ea typeface="UD Digi Kyokasho NK-B" panose="02020700000000000000" pitchFamily="18" charset="-128"/>
                  <a:cs typeface="DejaVu Sans Mono" panose="020B0609030804020204" pitchFamily="49" charset="0"/>
                </a:rPr>
                <a:t>RuyiSDK</a:t>
              </a:r>
              <a:endParaRPr lang="zh-CN" altLang="en-US" sz="1400" spc="0" dirty="0">
                <a:solidFill>
                  <a:schemeClr val="accent1">
                    <a:lumMod val="75000"/>
                  </a:schemeClr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  <a:cs typeface="DejaVu Sans Mono" panose="020B0609030804020204" pitchFamily="49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txStyles>
    <p:titleStyle>
      <a:lvl1pPr lvl="0" algn="l" defTabSz="91440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等线 Light" panose="02010600030101010101" charset="-122"/>
          <a:ea typeface="等线 Light" panose="02010600030101010101" charset="-122"/>
        </a:defRPr>
      </a:lvl1pPr>
    </p:titleStyle>
    <p:bodyStyle>
      <a:lvl1pPr marL="228600" lvl="0" indent="-228600" algn="l" defTabSz="91440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等线" panose="02010600030101010101" charset="-122"/>
          <a:ea typeface="等线" panose="02010600030101010101" charset="-122"/>
        </a:defRPr>
      </a:lvl1pPr>
      <a:lvl2pPr marL="685800" lvl="1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等线" panose="02010600030101010101" charset="-122"/>
          <a:ea typeface="等线" panose="02010600030101010101" charset="-122"/>
        </a:defRPr>
      </a:lvl2pPr>
      <a:lvl3pPr marL="1143000" lvl="2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等线" panose="02010600030101010101" charset="-122"/>
          <a:ea typeface="等线" panose="02010600030101010101" charset="-122"/>
        </a:defRPr>
      </a:lvl3pPr>
      <a:lvl4pPr marL="1600200" lvl="3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等线" panose="02010600030101010101" charset="-122"/>
          <a:ea typeface="等线" panose="02010600030101010101" charset="-122"/>
        </a:defRPr>
      </a:lvl4pPr>
      <a:lvl5pPr marL="2057400" lvl="4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等线" panose="02010600030101010101" charset="-122"/>
          <a:ea typeface="等线" panose="02010600030101010101" charset="-122"/>
        </a:defRPr>
      </a:lvl5pPr>
      <a:lvl6pPr marL="2514600" lvl="5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等线" panose="02010600030101010101" charset="-122"/>
          <a:ea typeface="等线" panose="02010600030101010101" charset="-122"/>
        </a:defRPr>
      </a:lvl6pPr>
      <a:lvl7pPr marL="2971800" lvl="6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等线" panose="02010600030101010101" charset="-122"/>
          <a:ea typeface="等线" panose="02010600030101010101" charset="-122"/>
        </a:defRPr>
      </a:lvl7pPr>
      <a:lvl8pPr marL="3429000" lvl="7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等线" panose="02010600030101010101" charset="-122"/>
          <a:ea typeface="等线" panose="02010600030101010101" charset="-122"/>
        </a:defRPr>
      </a:lvl8pPr>
      <a:lvl9pPr marL="3886200" lvl="8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等线" panose="02010600030101010101" charset="-122"/>
          <a:ea typeface="等线" panose="02010600030101010101" charset="-122"/>
        </a:defRPr>
      </a:lvl9pPr>
    </p:bodyStyle>
    <p:otherStyle>
      <a:lvl1pPr marL="0" lvl="0" algn="l" defTabSz="914400">
        <a:defRPr sz="1800" kern="1200">
          <a:solidFill>
            <a:schemeClr val="tx1"/>
          </a:solidFill>
          <a:latin typeface="等线" panose="02010600030101010101" charset="-122"/>
          <a:ea typeface="等线" panose="02010600030101010101" charset="-122"/>
        </a:defRPr>
      </a:lvl1pPr>
      <a:lvl2pPr marL="457200" lvl="1" algn="l" defTabSz="914400">
        <a:defRPr sz="1800" kern="1200">
          <a:solidFill>
            <a:schemeClr val="tx1"/>
          </a:solidFill>
          <a:latin typeface="等线" panose="02010600030101010101" charset="-122"/>
          <a:ea typeface="等线" panose="02010600030101010101" charset="-122"/>
        </a:defRPr>
      </a:lvl2pPr>
      <a:lvl3pPr marL="914400" lvl="2" algn="l" defTabSz="914400">
        <a:defRPr sz="1800" kern="1200">
          <a:solidFill>
            <a:schemeClr val="tx1"/>
          </a:solidFill>
          <a:latin typeface="等线" panose="02010600030101010101" charset="-122"/>
          <a:ea typeface="等线" panose="02010600030101010101" charset="-122"/>
        </a:defRPr>
      </a:lvl3pPr>
      <a:lvl4pPr marL="1371600" lvl="3" algn="l" defTabSz="914400">
        <a:defRPr sz="1800" kern="1200">
          <a:solidFill>
            <a:schemeClr val="tx1"/>
          </a:solidFill>
          <a:latin typeface="等线" panose="02010600030101010101" charset="-122"/>
          <a:ea typeface="等线" panose="02010600030101010101" charset="-122"/>
        </a:defRPr>
      </a:lvl4pPr>
      <a:lvl5pPr marL="1828800" lvl="4" algn="l" defTabSz="914400">
        <a:defRPr sz="1800" kern="1200">
          <a:solidFill>
            <a:schemeClr val="tx1"/>
          </a:solidFill>
          <a:latin typeface="等线" panose="02010600030101010101" charset="-122"/>
          <a:ea typeface="等线" panose="02010600030101010101" charset="-122"/>
        </a:defRPr>
      </a:lvl5pPr>
      <a:lvl6pPr marL="2286000" lvl="5" algn="l" defTabSz="914400">
        <a:defRPr sz="1800" kern="1200">
          <a:solidFill>
            <a:schemeClr val="tx1"/>
          </a:solidFill>
          <a:latin typeface="等线" panose="02010600030101010101" charset="-122"/>
          <a:ea typeface="等线" panose="02010600030101010101" charset="-122"/>
        </a:defRPr>
      </a:lvl6pPr>
      <a:lvl7pPr marL="2743200" lvl="6" algn="l" defTabSz="914400">
        <a:defRPr sz="1800" kern="1200">
          <a:solidFill>
            <a:schemeClr val="tx1"/>
          </a:solidFill>
          <a:latin typeface="等线" panose="02010600030101010101" charset="-122"/>
          <a:ea typeface="等线" panose="02010600030101010101" charset="-122"/>
        </a:defRPr>
      </a:lvl7pPr>
      <a:lvl8pPr marL="3200400" lvl="7" algn="l" defTabSz="914400">
        <a:defRPr sz="1800" kern="1200">
          <a:solidFill>
            <a:schemeClr val="tx1"/>
          </a:solidFill>
          <a:latin typeface="等线" panose="02010600030101010101" charset="-122"/>
          <a:ea typeface="等线" panose="02010600030101010101" charset="-122"/>
        </a:defRPr>
      </a:lvl8pPr>
      <a:lvl9pPr marL="3657600" lvl="8" algn="l" defTabSz="914400">
        <a:defRPr sz="1800" kern="1200">
          <a:solidFill>
            <a:schemeClr val="tx1"/>
          </a:solidFill>
          <a:latin typeface="等线" panose="02010600030101010101" charset="-122"/>
          <a:ea typeface="等线" panose="02010600030101010101" charset="-122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evyos/Newsletter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0"/>
          </p:nvPr>
        </p:nvSpPr>
        <p:spPr>
          <a:xfrm>
            <a:off x="0" y="4687613"/>
            <a:ext cx="12191999" cy="782023"/>
          </a:xfrm>
        </p:spPr>
        <p:txBody>
          <a:bodyPr/>
          <a:lstStyle/>
          <a:p>
            <a:pPr lvl="0" algn="ctr">
              <a:lnSpc>
                <a:spcPct val="100000"/>
              </a:lnSpc>
            </a:pPr>
            <a:r>
              <a:rPr lang="en-US" altLang="zh-CN" sz="4000" b="1" dirty="0" err="1">
                <a:latin typeface="Arial Bold"/>
                <a:ea typeface="微软雅黑" panose="020B0503020204020204" charset="-122"/>
              </a:rPr>
              <a:t>RevyOS</a:t>
            </a:r>
            <a:r>
              <a:rPr lang="zh-CN" altLang="en-US" sz="4000" b="1" dirty="0">
                <a:latin typeface="Arial Bold"/>
                <a:ea typeface="微软雅黑" panose="020B0503020204020204" charset="-122"/>
              </a:rPr>
              <a:t>（</a:t>
            </a:r>
            <a:r>
              <a:rPr lang="en-US" altLang="zh-CN" sz="4000" b="1" dirty="0">
                <a:latin typeface="Arial Bold"/>
                <a:ea typeface="微软雅黑" panose="020B0503020204020204" charset="-122"/>
              </a:rPr>
              <a:t>Debian</a:t>
            </a:r>
            <a:r>
              <a:rPr lang="zh-CN" altLang="en-US" sz="4000" b="1" dirty="0">
                <a:latin typeface="Arial Bold"/>
                <a:ea typeface="微软雅黑" panose="020B0503020204020204" charset="-122"/>
              </a:rPr>
              <a:t>） 对玄铁 </a:t>
            </a:r>
            <a:r>
              <a:rPr lang="en-US" altLang="zh-CN" sz="4000" b="1" dirty="0">
                <a:latin typeface="Arial Bold"/>
                <a:ea typeface="微软雅黑" panose="020B0503020204020204" charset="-122"/>
              </a:rPr>
              <a:t>RISC-V IP </a:t>
            </a:r>
            <a:r>
              <a:rPr lang="zh-CN" altLang="en-US" sz="4000" b="1" dirty="0">
                <a:latin typeface="Arial Bold"/>
                <a:ea typeface="微软雅黑" panose="020B0503020204020204" charset="-122"/>
              </a:rPr>
              <a:t>的支持情况</a:t>
            </a:r>
            <a:endParaRPr lang="zh-CN" altLang="zh-CN" sz="4800" b="1" dirty="0">
              <a:latin typeface="Arial Bold"/>
              <a:ea typeface="微软雅黑" panose="020B050302020402020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0138" y="5677758"/>
            <a:ext cx="59118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zh-CN" altLang="zh-CN" sz="2400" b="0" dirty="0">
                <a:solidFill>
                  <a:srgbClr val="FFFFFF"/>
                </a:solidFill>
              </a:rPr>
              <a:t>陈璇</a:t>
            </a:r>
            <a:r>
              <a:rPr lang="en-US" altLang="en-US" sz="2400" b="0" dirty="0">
                <a:solidFill>
                  <a:srgbClr val="FFFFFF"/>
                </a:solidFill>
              </a:rPr>
              <a:t> </a:t>
            </a:r>
          </a:p>
          <a:p>
            <a:pPr lvl="0" algn="ctr"/>
            <a:r>
              <a:rPr lang="en-US" altLang="en-US" sz="2400" b="0" dirty="0">
                <a:solidFill>
                  <a:srgbClr val="FFFFFF"/>
                </a:solidFill>
              </a:rPr>
              <a:t>2024.11.29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1" hasCustomPrompt="1"/>
          </p:nvPr>
        </p:nvSpPr>
        <p:spPr>
          <a:xfrm>
            <a:off x="254000" y="894127"/>
            <a:ext cx="11474174" cy="396070"/>
          </a:xfrm>
          <a:prstGeom prst="rect">
            <a:avLst/>
          </a:prstGeom>
        </p:spPr>
        <p:txBody>
          <a:bodyPr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None/>
              <a:defRPr sz="24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lvl="0"/>
            <a:r>
              <a:rPr lang="en-US" altLang="en-US" dirty="0"/>
              <a:t>2.1 </a:t>
            </a:r>
            <a:r>
              <a:rPr lang="zh-CN" altLang="en-US" dirty="0"/>
              <a:t>为什么是 </a:t>
            </a:r>
            <a:r>
              <a:rPr lang="en-US" altLang="zh-CN" dirty="0" err="1"/>
              <a:t>RevyOS</a:t>
            </a:r>
            <a:r>
              <a:rPr lang="zh-CN" altLang="en-US" dirty="0"/>
              <a:t>，而非原生 </a:t>
            </a:r>
            <a:r>
              <a:rPr lang="en-US" altLang="zh-CN" dirty="0"/>
              <a:t>Debian</a:t>
            </a:r>
            <a:r>
              <a:rPr lang="zh-CN" altLang="en-US" dirty="0"/>
              <a:t>？</a:t>
            </a:r>
            <a:endParaRPr lang="zh-CN" altLang="zh-CN" dirty="0"/>
          </a:p>
        </p:txBody>
      </p:sp>
      <p:sp>
        <p:nvSpPr>
          <p:cNvPr id="11" name="文本占位符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54000" y="1561094"/>
            <a:ext cx="5842000" cy="610761"/>
          </a:xfrm>
          <a:prstGeom prst="rect">
            <a:avLst/>
          </a:prstGeom>
        </p:spPr>
        <p:txBody>
          <a:bodyPr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None/>
              <a:defRPr sz="1800" b="1" kern="1200">
                <a:solidFill>
                  <a:srgbClr val="509AF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lvl="0"/>
            <a:r>
              <a:rPr lang="zh-CN" altLang="en-US" sz="2400" b="1" dirty="0"/>
              <a:t>厂商对工具链的优化暂时</a:t>
            </a:r>
            <a:r>
              <a:rPr lang="en-US" altLang="zh-CN" sz="2400" b="1" dirty="0"/>
              <a:t>/</a:t>
            </a:r>
            <a:r>
              <a:rPr lang="zh-CN" altLang="en-US" sz="2400" b="1" dirty="0"/>
              <a:t>不能合入上游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C7AF6D-7479-DB2F-C1D9-E7321EE2B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573" y="2313004"/>
            <a:ext cx="1772376" cy="1986515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30CF961-D1C9-5681-3374-CEB9AD5883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5504152"/>
              </p:ext>
            </p:extLst>
          </p:nvPr>
        </p:nvGraphicFramePr>
        <p:xfrm>
          <a:off x="4306069" y="2896862"/>
          <a:ext cx="4222198" cy="3795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986E7F97-2E42-8800-6B1B-E2599A6348B9}"/>
              </a:ext>
            </a:extLst>
          </p:cNvPr>
          <p:cNvSpPr/>
          <p:nvPr/>
        </p:nvSpPr>
        <p:spPr>
          <a:xfrm>
            <a:off x="4580182" y="2049968"/>
            <a:ext cx="2397488" cy="846894"/>
          </a:xfrm>
          <a:prstGeom prst="wedgeRoundRectCallout">
            <a:avLst>
              <a:gd name="adj1" fmla="val -56056"/>
              <a:gd name="adj2" fmla="val 40036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lgtm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but…</a:t>
            </a:r>
          </a:p>
        </p:txBody>
      </p:sp>
    </p:spTree>
    <p:extLst>
      <p:ext uri="{BB962C8B-B14F-4D97-AF65-F5344CB8AC3E}">
        <p14:creationId xmlns:p14="http://schemas.microsoft.com/office/powerpoint/2010/main" val="380296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0772DD83-B934-238A-ECCC-7E4C8EDF97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92759"/>
              </p:ext>
            </p:extLst>
          </p:nvPr>
        </p:nvGraphicFramePr>
        <p:xfrm>
          <a:off x="548641" y="2528098"/>
          <a:ext cx="8445924" cy="3078412"/>
        </p:xfrm>
        <a:graphic>
          <a:graphicData uri="http://schemas.openxmlformats.org/drawingml/2006/table">
            <a:tbl>
              <a:tblPr firstRow="1" bandRow="1">
                <a:tableStyleId>{58542034-FE4F-4ADA-92B8-4CA66D0F0DF3}</a:tableStyleId>
              </a:tblPr>
              <a:tblGrid>
                <a:gridCol w="2815308">
                  <a:extLst>
                    <a:ext uri="{9D8B030D-6E8A-4147-A177-3AD203B41FA5}">
                      <a16:colId xmlns:a16="http://schemas.microsoft.com/office/drawing/2014/main" val="559705769"/>
                    </a:ext>
                  </a:extLst>
                </a:gridCol>
                <a:gridCol w="2815308">
                  <a:extLst>
                    <a:ext uri="{9D8B030D-6E8A-4147-A177-3AD203B41FA5}">
                      <a16:colId xmlns:a16="http://schemas.microsoft.com/office/drawing/2014/main" val="1364174316"/>
                    </a:ext>
                  </a:extLst>
                </a:gridCol>
                <a:gridCol w="2815308">
                  <a:extLst>
                    <a:ext uri="{9D8B030D-6E8A-4147-A177-3AD203B41FA5}">
                      <a16:colId xmlns:a16="http://schemas.microsoft.com/office/drawing/2014/main" val="3836036548"/>
                    </a:ext>
                  </a:extLst>
                </a:gridCol>
              </a:tblGrid>
              <a:tr h="117426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NVIDIA</a:t>
                      </a:r>
                      <a:endParaRPr lang="zh-CN" altLang="en-US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rgbClr val="FF0000"/>
                          </a:solidFill>
                        </a:rPr>
                        <a:t>AMD</a:t>
                      </a:r>
                      <a:endParaRPr lang="zh-CN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rgbClr val="7030A0"/>
                          </a:solidFill>
                        </a:rPr>
                        <a:t>IMAGINATION</a:t>
                      </a:r>
                      <a:endParaRPr lang="zh-CN" alt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4844325"/>
                  </a:ext>
                </a:extLst>
              </a:tr>
              <a:tr h="190414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198812"/>
                  </a:ext>
                </a:extLst>
              </a:tr>
            </a:tbl>
          </a:graphicData>
        </a:graphic>
      </p:graphicFrame>
      <p:sp>
        <p:nvSpPr>
          <p:cNvPr id="2" name="文本占位符 1"/>
          <p:cNvSpPr>
            <a:spLocks noGrp="1"/>
          </p:cNvSpPr>
          <p:nvPr>
            <p:ph type="body" idx="11" hasCustomPrompt="1"/>
          </p:nvPr>
        </p:nvSpPr>
        <p:spPr>
          <a:xfrm>
            <a:off x="254000" y="894127"/>
            <a:ext cx="11474174" cy="396070"/>
          </a:xfrm>
          <a:prstGeom prst="rect">
            <a:avLst/>
          </a:prstGeom>
        </p:spPr>
        <p:txBody>
          <a:bodyPr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None/>
              <a:defRPr sz="24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lvl="0"/>
            <a:r>
              <a:rPr lang="en-US" altLang="en-US" dirty="0"/>
              <a:t>2.1 </a:t>
            </a:r>
            <a:r>
              <a:rPr lang="zh-CN" altLang="en-US" dirty="0"/>
              <a:t>为什么是 </a:t>
            </a:r>
            <a:r>
              <a:rPr lang="en-US" altLang="zh-CN" dirty="0" err="1"/>
              <a:t>RevyOS</a:t>
            </a:r>
            <a:r>
              <a:rPr lang="zh-CN" altLang="en-US" dirty="0"/>
              <a:t>，而非原生 </a:t>
            </a:r>
            <a:r>
              <a:rPr lang="en-US" altLang="zh-CN" dirty="0"/>
              <a:t>Debian</a:t>
            </a:r>
            <a:r>
              <a:rPr lang="zh-CN" altLang="en-US" dirty="0"/>
              <a:t>？</a:t>
            </a:r>
            <a:endParaRPr lang="zh-CN" altLang="zh-CN" dirty="0"/>
          </a:p>
        </p:txBody>
      </p:sp>
      <p:sp>
        <p:nvSpPr>
          <p:cNvPr id="11" name="文本占位符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463550" y="1667619"/>
            <a:ext cx="5400040" cy="610761"/>
          </a:xfrm>
          <a:prstGeom prst="rect">
            <a:avLst/>
          </a:prstGeom>
        </p:spPr>
        <p:txBody>
          <a:bodyPr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None/>
              <a:defRPr sz="1800" b="1" kern="1200">
                <a:solidFill>
                  <a:srgbClr val="509AF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lvl="0"/>
            <a:r>
              <a:rPr lang="zh-CN" altLang="en-US" sz="2400" dirty="0"/>
              <a:t>板载</a:t>
            </a:r>
            <a:r>
              <a:rPr lang="en-US" altLang="zh-CN" sz="2400" dirty="0"/>
              <a:t>/</a:t>
            </a:r>
            <a:r>
              <a:rPr lang="zh-CN" altLang="en-US" sz="2400" dirty="0"/>
              <a:t>集成 </a:t>
            </a:r>
            <a:r>
              <a:rPr lang="en-US" altLang="zh-CN" sz="2400" dirty="0"/>
              <a:t>GPU </a:t>
            </a:r>
            <a:r>
              <a:rPr lang="zh-CN" altLang="en-US" sz="2400" dirty="0"/>
              <a:t>支持</a:t>
            </a:r>
            <a:endParaRPr lang="zh-CN" altLang="en-US" sz="2400" b="1" dirty="0"/>
          </a:p>
        </p:txBody>
      </p:sp>
      <p:sp>
        <p:nvSpPr>
          <p:cNvPr id="10" name="文本占位符 2">
            <a:extLst>
              <a:ext uri="{FF2B5EF4-FFF2-40B4-BE49-F238E27FC236}">
                <a16:creationId xmlns:a16="http://schemas.microsoft.com/office/drawing/2014/main" id="{89785956-12C0-D5B2-194F-E4B1FE3681CE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9276301" y="2728463"/>
            <a:ext cx="2451873" cy="2391483"/>
          </a:xfrm>
          <a:prstGeom prst="rect">
            <a:avLst/>
          </a:prstGeom>
        </p:spPr>
        <p:txBody>
          <a:bodyPr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None/>
              <a:defRPr sz="1800" b="1" kern="1200">
                <a:solidFill>
                  <a:srgbClr val="509AF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zh-CN" altLang="en-US" sz="2400" b="0" dirty="0"/>
              <a:t>但是！</a:t>
            </a:r>
            <a:endParaRPr lang="en-US" altLang="zh-CN" sz="2400" b="0" dirty="0"/>
          </a:p>
          <a:p>
            <a:pPr lvl="0" algn="ctr">
              <a:lnSpc>
                <a:spcPct val="150000"/>
              </a:lnSpc>
            </a:pPr>
            <a:r>
              <a:rPr lang="en-US" altLang="zh-CN" sz="2400" b="0" dirty="0"/>
              <a:t>IMG </a:t>
            </a:r>
            <a:r>
              <a:rPr lang="zh-CN" altLang="en-US" sz="2400" b="0" dirty="0"/>
              <a:t>驱动是</a:t>
            </a:r>
            <a:r>
              <a:rPr lang="zh-CN" altLang="en-US" sz="2400" dirty="0"/>
              <a:t>闭源</a:t>
            </a:r>
            <a:r>
              <a:rPr lang="zh-CN" altLang="en-US" sz="2400" b="0" dirty="0"/>
              <a:t>的，</a:t>
            </a:r>
            <a:r>
              <a:rPr lang="zh-CN" altLang="en-US" sz="2400" dirty="0"/>
              <a:t>发行版上游很难接</a:t>
            </a:r>
            <a:r>
              <a:rPr lang="en-US" altLang="zh-CN" sz="2400" dirty="0"/>
              <a:t>/</a:t>
            </a:r>
            <a:r>
              <a:rPr lang="zh-CN" altLang="en-US" sz="2400" dirty="0"/>
              <a:t>不能接</a:t>
            </a:r>
          </a:p>
        </p:txBody>
      </p:sp>
      <p:sp>
        <p:nvSpPr>
          <p:cNvPr id="20" name="文本占位符 2">
            <a:extLst>
              <a:ext uri="{FF2B5EF4-FFF2-40B4-BE49-F238E27FC236}">
                <a16:creationId xmlns:a16="http://schemas.microsoft.com/office/drawing/2014/main" id="{80A65A8F-10B5-CFDD-B300-BDD192C83FC3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745563" y="3813124"/>
            <a:ext cx="2451873" cy="1594322"/>
          </a:xfrm>
          <a:prstGeom prst="rect">
            <a:avLst/>
          </a:prstGeom>
        </p:spPr>
        <p:txBody>
          <a:bodyPr anchor="ctr"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None/>
              <a:defRPr sz="1800" b="1" kern="1200">
                <a:solidFill>
                  <a:srgbClr val="509AF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tx1"/>
                </a:solidFill>
              </a:rPr>
              <a:t>授权难度较高</a:t>
            </a:r>
          </a:p>
        </p:txBody>
      </p:sp>
      <p:sp>
        <p:nvSpPr>
          <p:cNvPr id="21" name="文本占位符 2">
            <a:extLst>
              <a:ext uri="{FF2B5EF4-FFF2-40B4-BE49-F238E27FC236}">
                <a16:creationId xmlns:a16="http://schemas.microsoft.com/office/drawing/2014/main" id="{340E393D-5961-ECF7-61AF-9E2E3BFB733E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3545665" y="3897822"/>
            <a:ext cx="2451873" cy="1594322"/>
          </a:xfrm>
          <a:prstGeom prst="rect">
            <a:avLst/>
          </a:prstGeom>
        </p:spPr>
        <p:txBody>
          <a:bodyPr anchor="ctr"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None/>
              <a:defRPr sz="1800" b="1" kern="1200">
                <a:solidFill>
                  <a:srgbClr val="509AF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lvl="0" algn="ctr"/>
            <a:r>
              <a:rPr lang="zh-CN" altLang="en-US" sz="2400" b="1" dirty="0">
                <a:solidFill>
                  <a:schemeClr val="tx1"/>
                </a:solidFill>
              </a:rPr>
              <a:t>价格偏高</a:t>
            </a:r>
          </a:p>
        </p:txBody>
      </p:sp>
      <p:sp>
        <p:nvSpPr>
          <p:cNvPr id="22" name="文本占位符 2">
            <a:extLst>
              <a:ext uri="{FF2B5EF4-FFF2-40B4-BE49-F238E27FC236}">
                <a16:creationId xmlns:a16="http://schemas.microsoft.com/office/drawing/2014/main" id="{B5BD81A1-FB16-9A3B-988D-EECC82FDB8E8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6379634" y="3866463"/>
            <a:ext cx="2451873" cy="1594322"/>
          </a:xfrm>
          <a:prstGeom prst="rect">
            <a:avLst/>
          </a:prstGeom>
        </p:spPr>
        <p:txBody>
          <a:bodyPr anchor="ctr"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None/>
              <a:defRPr sz="1800" b="1" kern="1200">
                <a:solidFill>
                  <a:srgbClr val="509AF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lvl="0" algn="ctr"/>
            <a:r>
              <a:rPr lang="zh-CN" altLang="en-US" sz="2400" b="1" dirty="0">
                <a:solidFill>
                  <a:schemeClr val="tx1"/>
                </a:solidFill>
              </a:rPr>
              <a:t>可移植性好，价格比较合适</a:t>
            </a:r>
          </a:p>
        </p:txBody>
      </p:sp>
    </p:spTree>
    <p:extLst>
      <p:ext uri="{BB962C8B-B14F-4D97-AF65-F5344CB8AC3E}">
        <p14:creationId xmlns:p14="http://schemas.microsoft.com/office/powerpoint/2010/main" val="346790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1" hasCustomPrompt="1"/>
          </p:nvPr>
        </p:nvSpPr>
        <p:spPr>
          <a:xfrm>
            <a:off x="254000" y="894127"/>
            <a:ext cx="11474174" cy="396070"/>
          </a:xfrm>
          <a:prstGeom prst="rect">
            <a:avLst/>
          </a:prstGeom>
        </p:spPr>
        <p:txBody>
          <a:bodyPr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None/>
              <a:defRPr sz="24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lvl="0"/>
            <a:r>
              <a:rPr lang="en-US" altLang="en-US" dirty="0"/>
              <a:t>2.1 </a:t>
            </a:r>
            <a:r>
              <a:rPr lang="zh-CN" altLang="en-US" dirty="0"/>
              <a:t>为什么是 </a:t>
            </a:r>
            <a:r>
              <a:rPr lang="en-US" altLang="zh-CN" dirty="0" err="1"/>
              <a:t>RevyOS</a:t>
            </a:r>
            <a:r>
              <a:rPr lang="zh-CN" altLang="en-US" dirty="0"/>
              <a:t>，而非原生 </a:t>
            </a:r>
            <a:r>
              <a:rPr lang="en-US" altLang="zh-CN" dirty="0"/>
              <a:t>Debian</a:t>
            </a:r>
            <a:r>
              <a:rPr lang="zh-CN" altLang="en-US" dirty="0"/>
              <a:t>？</a:t>
            </a:r>
            <a:endParaRPr lang="zh-CN" altLang="zh-CN" dirty="0"/>
          </a:p>
        </p:txBody>
      </p:sp>
      <p:sp>
        <p:nvSpPr>
          <p:cNvPr id="11" name="文本占位符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591047" y="1797079"/>
            <a:ext cx="5400040" cy="1150052"/>
          </a:xfrm>
          <a:prstGeom prst="rect">
            <a:avLst/>
          </a:prstGeom>
        </p:spPr>
        <p:txBody>
          <a:bodyPr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None/>
              <a:defRPr sz="1800" b="1" kern="1200">
                <a:solidFill>
                  <a:srgbClr val="509AF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zh-CN" altLang="en-US" sz="2400" dirty="0"/>
              <a:t>特定软件包需要优化配置</a:t>
            </a:r>
            <a:endParaRPr lang="en-US" altLang="zh-CN" sz="2400" dirty="0"/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zh-CN" altLang="en-US" sz="2400" dirty="0"/>
              <a:t>原厂</a:t>
            </a:r>
            <a:r>
              <a:rPr lang="en-US" altLang="zh-CN" sz="2400" dirty="0"/>
              <a:t>UBOOT</a:t>
            </a:r>
            <a:r>
              <a:rPr lang="zh-CN" altLang="en-US" sz="2400" dirty="0"/>
              <a:t>等需要适配发行版</a:t>
            </a:r>
            <a:endParaRPr lang="zh-CN" altLang="en-US" sz="2400" b="1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588B245-83A3-F37A-AFB9-13E9F51AE533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9222" y="4231505"/>
            <a:ext cx="11373556" cy="1076771"/>
          </a:xfrm>
          <a:prstGeom prst="rect">
            <a:avLst/>
          </a:prstGeom>
        </p:spPr>
        <p:txBody>
          <a:bodyPr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None/>
              <a:defRPr sz="1800" b="1" kern="1200">
                <a:solidFill>
                  <a:srgbClr val="509AF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lvl="0" algn="ctr"/>
            <a:r>
              <a:rPr lang="zh-CN" altLang="en-US" sz="2800" dirty="0">
                <a:solidFill>
                  <a:schemeClr val="tx1"/>
                </a:solidFill>
              </a:rPr>
              <a:t>前面的一系列问题，需要一套完整的解决方案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83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1" hasCustomPrompt="1"/>
          </p:nvPr>
        </p:nvSpPr>
        <p:spPr>
          <a:xfrm>
            <a:off x="254000" y="894127"/>
            <a:ext cx="11474174" cy="396070"/>
          </a:xfrm>
          <a:prstGeom prst="rect">
            <a:avLst/>
          </a:prstGeom>
        </p:spPr>
        <p:txBody>
          <a:bodyPr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None/>
              <a:defRPr sz="24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lvl="0"/>
            <a:r>
              <a:rPr lang="en-US" altLang="en-US" dirty="0"/>
              <a:t>2.3 </a:t>
            </a:r>
            <a:r>
              <a:rPr lang="zh-CN" altLang="en-US" dirty="0"/>
              <a:t>如何支持 </a:t>
            </a:r>
            <a:r>
              <a:rPr lang="en-US" altLang="zh-CN" sz="2400" dirty="0" err="1"/>
              <a:t>XuanTie</a:t>
            </a:r>
            <a:r>
              <a:rPr lang="zh-CN" altLang="en-US" dirty="0"/>
              <a:t> </a:t>
            </a:r>
            <a:r>
              <a:rPr lang="en-US" altLang="zh-CN" dirty="0"/>
              <a:t>RISC-V </a:t>
            </a:r>
            <a:r>
              <a:rPr lang="zh-CN" altLang="en-US" dirty="0"/>
              <a:t>板卡？</a:t>
            </a:r>
            <a:endParaRPr lang="zh-CN" altLang="zh-CN" dirty="0"/>
          </a:p>
        </p:txBody>
      </p:sp>
      <p:sp>
        <p:nvSpPr>
          <p:cNvPr id="11" name="文本占位符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54000" y="1667619"/>
            <a:ext cx="11474174" cy="4458861"/>
          </a:xfrm>
          <a:prstGeom prst="rect">
            <a:avLst/>
          </a:prstGeom>
        </p:spPr>
        <p:txBody>
          <a:bodyPr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None/>
              <a:defRPr sz="1800" b="1" kern="1200">
                <a:solidFill>
                  <a:srgbClr val="509AF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dirty="0"/>
              <a:t>仓库组合</a:t>
            </a:r>
            <a:endParaRPr lang="en-US" altLang="zh-CN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zh-CN" sz="2000" dirty="0" err="1">
                <a:solidFill>
                  <a:schemeClr val="tx1"/>
                </a:solidFill>
              </a:rPr>
              <a:t>revyos</a:t>
            </a:r>
            <a:r>
              <a:rPr lang="en-US" altLang="zh-CN" sz="2000" dirty="0">
                <a:solidFill>
                  <a:schemeClr val="tx1"/>
                </a:solidFill>
              </a:rPr>
              <a:t>-base</a:t>
            </a:r>
            <a:r>
              <a:rPr lang="en-US" altLang="zh-CN" sz="2000" b="0" dirty="0">
                <a:solidFill>
                  <a:schemeClr val="tx1"/>
                </a:solidFill>
              </a:rPr>
              <a:t> </a:t>
            </a:r>
            <a:r>
              <a:rPr lang="zh-CN" altLang="en-US" sz="2000" b="0" dirty="0">
                <a:solidFill>
                  <a:schemeClr val="tx1"/>
                </a:solidFill>
              </a:rPr>
              <a:t>基本仓库，从 </a:t>
            </a:r>
            <a:r>
              <a:rPr lang="en-US" altLang="zh-CN" sz="2000" b="0" dirty="0">
                <a:solidFill>
                  <a:schemeClr val="tx1"/>
                </a:solidFill>
              </a:rPr>
              <a:t>Debian </a:t>
            </a:r>
            <a:r>
              <a:rPr lang="zh-CN" altLang="en-US" sz="2000" b="0" dirty="0">
                <a:solidFill>
                  <a:schemeClr val="tx1"/>
                </a:solidFill>
              </a:rPr>
              <a:t>定期同步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zh-CN" sz="2000" dirty="0" err="1">
                <a:solidFill>
                  <a:schemeClr val="tx1"/>
                </a:solidFill>
              </a:rPr>
              <a:t>revyos</a:t>
            </a:r>
            <a:r>
              <a:rPr lang="en-US" altLang="zh-CN" sz="2000" dirty="0">
                <a:solidFill>
                  <a:schemeClr val="tx1"/>
                </a:solidFill>
              </a:rPr>
              <a:t>-addons</a:t>
            </a:r>
            <a:r>
              <a:rPr lang="en-US" altLang="zh-CN" sz="2000" b="0" dirty="0">
                <a:solidFill>
                  <a:schemeClr val="tx1"/>
                </a:solidFill>
              </a:rPr>
              <a:t> </a:t>
            </a:r>
            <a:r>
              <a:rPr lang="zh-CN" altLang="en-US" sz="2000" b="0" dirty="0">
                <a:solidFill>
                  <a:schemeClr val="tx1"/>
                </a:solidFill>
              </a:rPr>
              <a:t>补充仓库，用来补充 </a:t>
            </a:r>
            <a:r>
              <a:rPr lang="en-US" altLang="zh-CN" sz="2000" b="0" dirty="0">
                <a:solidFill>
                  <a:schemeClr val="tx1"/>
                </a:solidFill>
              </a:rPr>
              <a:t>Debian </a:t>
            </a:r>
            <a:r>
              <a:rPr lang="zh-CN" altLang="en-US" sz="2000" b="0" dirty="0">
                <a:solidFill>
                  <a:schemeClr val="tx1"/>
                </a:solidFill>
              </a:rPr>
              <a:t>仓库缺失的软件包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zh-CN" sz="2000" dirty="0">
                <a:solidFill>
                  <a:schemeClr val="tx1"/>
                </a:solidFill>
              </a:rPr>
              <a:t>revyos-gles-21</a:t>
            </a:r>
            <a:r>
              <a:rPr lang="en-US" altLang="zh-CN" sz="2000" b="0" dirty="0">
                <a:solidFill>
                  <a:schemeClr val="tx1"/>
                </a:solidFill>
              </a:rPr>
              <a:t> </a:t>
            </a:r>
            <a:r>
              <a:rPr lang="en-US" altLang="zh-CN" sz="2000" b="0" dirty="0" err="1">
                <a:solidFill>
                  <a:schemeClr val="tx1"/>
                </a:solidFill>
              </a:rPr>
              <a:t>gpu</a:t>
            </a:r>
            <a:r>
              <a:rPr lang="en-US" altLang="zh-CN" sz="2000" b="0" dirty="0">
                <a:solidFill>
                  <a:schemeClr val="tx1"/>
                </a:solidFill>
              </a:rPr>
              <a:t> </a:t>
            </a:r>
            <a:r>
              <a:rPr lang="zh-CN" altLang="en-US" sz="2000" b="0" dirty="0">
                <a:solidFill>
                  <a:schemeClr val="tx1"/>
                </a:solidFill>
              </a:rPr>
              <a:t>补充仓库，补充 </a:t>
            </a:r>
            <a:r>
              <a:rPr lang="en-US" altLang="zh-CN" sz="2000" b="0" dirty="0">
                <a:solidFill>
                  <a:schemeClr val="tx1"/>
                </a:solidFill>
              </a:rPr>
              <a:t>TH1520 </a:t>
            </a:r>
            <a:r>
              <a:rPr lang="zh-CN" altLang="en-US" sz="2000" b="0" dirty="0">
                <a:solidFill>
                  <a:schemeClr val="tx1"/>
                </a:solidFill>
              </a:rPr>
              <a:t>的 </a:t>
            </a:r>
            <a:r>
              <a:rPr lang="en-US" altLang="zh-CN" sz="2000" b="0" dirty="0">
                <a:solidFill>
                  <a:schemeClr val="tx1"/>
                </a:solidFill>
              </a:rPr>
              <a:t>GPU </a:t>
            </a:r>
            <a:r>
              <a:rPr lang="zh-CN" altLang="en-US" sz="2000" b="0" dirty="0">
                <a:solidFill>
                  <a:schemeClr val="tx1"/>
                </a:solidFill>
              </a:rPr>
              <a:t>能力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zh-CN" sz="2000" dirty="0">
                <a:solidFill>
                  <a:schemeClr val="tx1"/>
                </a:solidFill>
              </a:rPr>
              <a:t>revyos-c910v</a:t>
            </a:r>
            <a:r>
              <a:rPr lang="en-US" altLang="zh-CN" sz="2000" b="0" dirty="0">
                <a:solidFill>
                  <a:schemeClr val="tx1"/>
                </a:solidFill>
              </a:rPr>
              <a:t> </a:t>
            </a:r>
            <a:r>
              <a:rPr lang="zh-CN" altLang="en-US" sz="2000" b="0" dirty="0">
                <a:solidFill>
                  <a:schemeClr val="tx1"/>
                </a:solidFill>
              </a:rPr>
              <a:t>使用 </a:t>
            </a:r>
            <a:r>
              <a:rPr lang="en-US" altLang="zh-CN" sz="2000" b="0" dirty="0" err="1">
                <a:solidFill>
                  <a:schemeClr val="tx1"/>
                </a:solidFill>
              </a:rPr>
              <a:t>XuanTie</a:t>
            </a:r>
            <a:r>
              <a:rPr lang="en-US" altLang="zh-CN" sz="2000" b="0" dirty="0">
                <a:solidFill>
                  <a:schemeClr val="tx1"/>
                </a:solidFill>
              </a:rPr>
              <a:t> gcc10 </a:t>
            </a:r>
            <a:r>
              <a:rPr lang="zh-CN" altLang="en-US" sz="2000" b="0" dirty="0">
                <a:solidFill>
                  <a:schemeClr val="tx1"/>
                </a:solidFill>
              </a:rPr>
              <a:t>优化工具链重编译的软件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zh-CN" sz="2000" dirty="0">
                <a:solidFill>
                  <a:schemeClr val="tx1"/>
                </a:solidFill>
              </a:rPr>
              <a:t>revyos-ros2</a:t>
            </a:r>
            <a:r>
              <a:rPr lang="en-US" altLang="zh-CN" sz="2000" b="0" dirty="0">
                <a:solidFill>
                  <a:schemeClr val="tx1"/>
                </a:solidFill>
              </a:rPr>
              <a:t> </a:t>
            </a:r>
            <a:r>
              <a:rPr lang="zh-CN" altLang="en-US" sz="2000" b="0" dirty="0">
                <a:solidFill>
                  <a:schemeClr val="tx1"/>
                </a:solidFill>
              </a:rPr>
              <a:t>为 </a:t>
            </a:r>
            <a:r>
              <a:rPr lang="en-US" altLang="zh-CN" sz="2000" b="0" dirty="0" err="1">
                <a:solidFill>
                  <a:schemeClr val="tx1"/>
                </a:solidFill>
              </a:rPr>
              <a:t>XuanTie</a:t>
            </a:r>
            <a:r>
              <a:rPr lang="en-US" altLang="zh-CN" sz="2000" b="0" dirty="0">
                <a:solidFill>
                  <a:schemeClr val="tx1"/>
                </a:solidFill>
              </a:rPr>
              <a:t> </a:t>
            </a:r>
            <a:r>
              <a:rPr lang="zh-CN" altLang="en-US" sz="2000" b="0" dirty="0">
                <a:solidFill>
                  <a:schemeClr val="tx1"/>
                </a:solidFill>
              </a:rPr>
              <a:t>芯片适配的 </a:t>
            </a:r>
            <a:r>
              <a:rPr lang="en-US" altLang="zh-CN" sz="2000" b="0" dirty="0">
                <a:solidFill>
                  <a:schemeClr val="tx1"/>
                </a:solidFill>
              </a:rPr>
              <a:t>ROS2</a:t>
            </a:r>
          </a:p>
        </p:txBody>
      </p:sp>
    </p:spTree>
    <p:extLst>
      <p:ext uri="{BB962C8B-B14F-4D97-AF65-F5344CB8AC3E}">
        <p14:creationId xmlns:p14="http://schemas.microsoft.com/office/powerpoint/2010/main" val="3243306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1" hasCustomPrompt="1"/>
          </p:nvPr>
        </p:nvSpPr>
        <p:spPr>
          <a:xfrm>
            <a:off x="254000" y="894127"/>
            <a:ext cx="11474174" cy="396070"/>
          </a:xfrm>
          <a:prstGeom prst="rect">
            <a:avLst/>
          </a:prstGeom>
        </p:spPr>
        <p:txBody>
          <a:bodyPr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None/>
              <a:defRPr sz="24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lvl="0"/>
            <a:r>
              <a:rPr lang="en-US" altLang="en-US" dirty="0"/>
              <a:t>2.3 </a:t>
            </a:r>
            <a:r>
              <a:rPr lang="zh-CN" altLang="en-US" dirty="0"/>
              <a:t>如何支持 </a:t>
            </a:r>
            <a:r>
              <a:rPr lang="en-US" altLang="zh-CN" sz="2400" dirty="0" err="1"/>
              <a:t>XuanTie</a:t>
            </a:r>
            <a:r>
              <a:rPr lang="zh-CN" altLang="en-US" dirty="0"/>
              <a:t> </a:t>
            </a:r>
            <a:r>
              <a:rPr lang="en-US" altLang="zh-CN" dirty="0"/>
              <a:t>RISC-V </a:t>
            </a:r>
            <a:r>
              <a:rPr lang="zh-CN" altLang="en-US" dirty="0"/>
              <a:t>板卡？</a:t>
            </a:r>
            <a:endParaRPr lang="zh-CN" altLang="zh-CN" dirty="0"/>
          </a:p>
        </p:txBody>
      </p:sp>
      <p:sp>
        <p:nvSpPr>
          <p:cNvPr id="11" name="文本占位符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54000" y="1667619"/>
            <a:ext cx="11474174" cy="4458861"/>
          </a:xfrm>
          <a:prstGeom prst="rect">
            <a:avLst/>
          </a:prstGeom>
        </p:spPr>
        <p:txBody>
          <a:bodyPr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None/>
              <a:defRPr sz="1800" b="1" kern="1200">
                <a:solidFill>
                  <a:srgbClr val="509AF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r>
              <a:rPr lang="en-US" altLang="zh-CN" sz="2400" dirty="0" err="1"/>
              <a:t>revyos</a:t>
            </a:r>
            <a:r>
              <a:rPr lang="en-US" altLang="zh-CN" sz="2400" dirty="0"/>
              <a:t>-base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zh-CN" altLang="en-US" sz="2000" dirty="0">
                <a:solidFill>
                  <a:schemeClr val="tx1"/>
                </a:solidFill>
              </a:rPr>
              <a:t>基本仓库，用来支撑整个基本系统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zh-CN" altLang="en-US" sz="2000" dirty="0">
                <a:solidFill>
                  <a:schemeClr val="tx1"/>
                </a:solidFill>
              </a:rPr>
              <a:t>定期从 </a:t>
            </a:r>
            <a:r>
              <a:rPr lang="en-US" altLang="zh-CN" sz="2000" dirty="0">
                <a:solidFill>
                  <a:schemeClr val="tx1"/>
                </a:solidFill>
              </a:rPr>
              <a:t>Debian </a:t>
            </a:r>
            <a:r>
              <a:rPr lang="zh-CN" altLang="en-US" sz="2000" dirty="0">
                <a:solidFill>
                  <a:schemeClr val="tx1"/>
                </a:solidFill>
              </a:rPr>
              <a:t>仓库同步新的软件包</a:t>
            </a:r>
            <a:endParaRPr lang="en-US" altLang="zh-CN" sz="2000" dirty="0">
              <a:solidFill>
                <a:schemeClr val="tx1"/>
              </a:solidFill>
            </a:endParaRPr>
          </a:p>
        </p:txBody>
      </p:sp>
      <p:sp>
        <p:nvSpPr>
          <p:cNvPr id="3" name="圆角矩形 2">
            <a:extLst>
              <a:ext uri="{FF2B5EF4-FFF2-40B4-BE49-F238E27FC236}">
                <a16:creationId xmlns:a16="http://schemas.microsoft.com/office/drawing/2014/main" id="{2B2D3A1C-F17A-001F-91EF-3FDB5B8AA676}"/>
              </a:ext>
            </a:extLst>
          </p:cNvPr>
          <p:cNvSpPr/>
          <p:nvPr/>
        </p:nvSpPr>
        <p:spPr>
          <a:xfrm>
            <a:off x="6357842" y="4461535"/>
            <a:ext cx="5475830" cy="641345"/>
          </a:xfrm>
          <a:prstGeom prst="roundRect">
            <a:avLst>
              <a:gd name="adj" fmla="val 5509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 anchorCtr="0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lvl="0" algn="ctr"/>
            <a:r>
              <a:rPr lang="en-US" altLang="zh-CN" sz="2400" b="1" dirty="0" err="1">
                <a:solidFill>
                  <a:schemeClr val="bg2">
                    <a:lumMod val="25000"/>
                  </a:scheme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</a:rPr>
              <a:t>revyos</a:t>
            </a: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</a:rPr>
              <a:t>-base</a:t>
            </a:r>
          </a:p>
        </p:txBody>
      </p:sp>
    </p:spTree>
    <p:extLst>
      <p:ext uri="{BB962C8B-B14F-4D97-AF65-F5344CB8AC3E}">
        <p14:creationId xmlns:p14="http://schemas.microsoft.com/office/powerpoint/2010/main" val="2691282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1" hasCustomPrompt="1"/>
          </p:nvPr>
        </p:nvSpPr>
        <p:spPr>
          <a:xfrm>
            <a:off x="254000" y="894127"/>
            <a:ext cx="11474174" cy="396070"/>
          </a:xfrm>
          <a:prstGeom prst="rect">
            <a:avLst/>
          </a:prstGeom>
        </p:spPr>
        <p:txBody>
          <a:bodyPr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None/>
              <a:defRPr sz="24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lvl="0"/>
            <a:r>
              <a:rPr lang="en-US" altLang="en-US" dirty="0"/>
              <a:t>2.3 </a:t>
            </a:r>
            <a:r>
              <a:rPr lang="zh-CN" altLang="en-US" dirty="0"/>
              <a:t>如何支持 </a:t>
            </a:r>
            <a:r>
              <a:rPr lang="en-US" altLang="zh-CN" sz="2400" dirty="0" err="1"/>
              <a:t>XuanTie</a:t>
            </a:r>
            <a:r>
              <a:rPr lang="zh-CN" altLang="en-US" dirty="0"/>
              <a:t> </a:t>
            </a:r>
            <a:r>
              <a:rPr lang="en-US" altLang="zh-CN" dirty="0"/>
              <a:t>RISC-V </a:t>
            </a:r>
            <a:r>
              <a:rPr lang="zh-CN" altLang="en-US" dirty="0"/>
              <a:t>板卡？ </a:t>
            </a:r>
            <a:r>
              <a:rPr lang="en-US" altLang="zh-CN" dirty="0"/>
              <a:t>—— </a:t>
            </a:r>
            <a:r>
              <a:rPr lang="zh-CN" altLang="en-US" dirty="0"/>
              <a:t>仓库组合</a:t>
            </a:r>
            <a:endParaRPr lang="zh-CN" altLang="zh-CN" dirty="0"/>
          </a:p>
        </p:txBody>
      </p:sp>
      <p:sp>
        <p:nvSpPr>
          <p:cNvPr id="11" name="文本占位符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54000" y="1667619"/>
            <a:ext cx="7565697" cy="4892741"/>
          </a:xfrm>
          <a:prstGeom prst="rect">
            <a:avLst/>
          </a:prstGeom>
        </p:spPr>
        <p:txBody>
          <a:bodyPr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None/>
              <a:defRPr sz="1800" b="1" kern="1200">
                <a:solidFill>
                  <a:srgbClr val="509AF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r>
              <a:rPr lang="en-US" altLang="zh-CN" sz="2400" dirty="0" err="1"/>
              <a:t>revyos</a:t>
            </a:r>
            <a:r>
              <a:rPr lang="en-US" altLang="zh-CN" sz="2400" dirty="0"/>
              <a:t>-addons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zh-CN" altLang="en-US" sz="1600" dirty="0">
                <a:solidFill>
                  <a:schemeClr val="tx1"/>
                </a:solidFill>
              </a:rPr>
              <a:t>基本软件补充仓库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zh-CN" altLang="en-US" sz="1600" dirty="0">
                <a:solidFill>
                  <a:schemeClr val="tx1"/>
                </a:solidFill>
              </a:rPr>
              <a:t>合并暂时</a:t>
            </a:r>
            <a:r>
              <a:rPr lang="en-US" altLang="zh-CN" sz="1600" dirty="0">
                <a:solidFill>
                  <a:schemeClr val="tx1"/>
                </a:solidFill>
              </a:rPr>
              <a:t>/</a:t>
            </a:r>
            <a:r>
              <a:rPr lang="zh-CN" altLang="en-US" sz="1600" dirty="0">
                <a:solidFill>
                  <a:schemeClr val="tx1"/>
                </a:solidFill>
              </a:rPr>
              <a:t>永久无法进入 </a:t>
            </a:r>
            <a:r>
              <a:rPr lang="en-US" altLang="zh-CN" sz="1600" dirty="0">
                <a:solidFill>
                  <a:schemeClr val="tx1"/>
                </a:solidFill>
              </a:rPr>
              <a:t>upstream/</a:t>
            </a:r>
            <a:r>
              <a:rPr lang="en-US" altLang="zh-CN" sz="1600" dirty="0" err="1">
                <a:solidFill>
                  <a:schemeClr val="tx1"/>
                </a:solidFill>
              </a:rPr>
              <a:t>debian</a:t>
            </a:r>
            <a:r>
              <a:rPr lang="en-US" altLang="zh-CN" sz="1600" dirty="0">
                <a:solidFill>
                  <a:schemeClr val="tx1"/>
                </a:solidFill>
              </a:rPr>
              <a:t> </a:t>
            </a:r>
            <a:r>
              <a:rPr lang="zh-CN" altLang="en-US" sz="1600" dirty="0">
                <a:solidFill>
                  <a:schemeClr val="tx1"/>
                </a:solidFill>
              </a:rPr>
              <a:t>的软件包</a:t>
            </a:r>
          </a:p>
          <a:p>
            <a:pPr lvl="1">
              <a:lnSpc>
                <a:spcPct val="100000"/>
              </a:lnSpc>
            </a:pPr>
            <a:r>
              <a:rPr lang="en-US" altLang="zh-CN" sz="1600" dirty="0" err="1"/>
              <a:t>firefox</a:t>
            </a:r>
            <a:r>
              <a:rPr lang="en-US" altLang="zh-CN" sz="1600" dirty="0"/>
              <a:t> (</a:t>
            </a:r>
            <a:r>
              <a:rPr lang="zh-CN" altLang="en-US" sz="1600" dirty="0"/>
              <a:t>暂时未进入 </a:t>
            </a:r>
            <a:r>
              <a:rPr lang="en-US" altLang="zh-CN" sz="1600" dirty="0" err="1"/>
              <a:t>debian</a:t>
            </a:r>
            <a:r>
              <a:rPr lang="en-US" altLang="zh-CN" sz="1600" dirty="0"/>
              <a:t> riscv64)</a:t>
            </a:r>
          </a:p>
          <a:p>
            <a:pPr lvl="1">
              <a:lnSpc>
                <a:spcPct val="100000"/>
              </a:lnSpc>
            </a:pPr>
            <a:r>
              <a:rPr lang="en-US" altLang="zh-CN" sz="1600" dirty="0"/>
              <a:t>openjdk-11/17 (</a:t>
            </a:r>
            <a:r>
              <a:rPr lang="en-US" altLang="zh-CN" sz="1600" dirty="0" err="1"/>
              <a:t>jit</a:t>
            </a:r>
            <a:r>
              <a:rPr lang="en-US" altLang="zh-CN" sz="1600" dirty="0"/>
              <a:t> </a:t>
            </a:r>
            <a:r>
              <a:rPr lang="zh-CN" altLang="en-US" sz="1600" dirty="0"/>
              <a:t>优化无法合并主线</a:t>
            </a:r>
            <a:r>
              <a:rPr lang="en-US" altLang="zh-CN" sz="1600" dirty="0"/>
              <a:t>)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zh-CN" altLang="en-US" sz="1600" dirty="0">
                <a:solidFill>
                  <a:schemeClr val="tx1"/>
                </a:solidFill>
              </a:rPr>
              <a:t>合并部分 </a:t>
            </a:r>
            <a:r>
              <a:rPr lang="en-US" altLang="zh-CN" sz="1600" dirty="0">
                <a:solidFill>
                  <a:schemeClr val="tx1"/>
                </a:solidFill>
              </a:rPr>
              <a:t>experimental </a:t>
            </a:r>
            <a:r>
              <a:rPr lang="zh-CN" altLang="en-US" sz="1600" dirty="0">
                <a:solidFill>
                  <a:schemeClr val="tx1"/>
                </a:solidFill>
              </a:rPr>
              <a:t>仓库软件包</a:t>
            </a:r>
          </a:p>
          <a:p>
            <a:pPr lvl="1">
              <a:lnSpc>
                <a:spcPct val="100000"/>
              </a:lnSpc>
            </a:pPr>
            <a:r>
              <a:rPr lang="en-US" altLang="zh-CN" sz="1600" dirty="0" err="1"/>
              <a:t>rustc</a:t>
            </a:r>
            <a:endParaRPr lang="en-US" altLang="zh-CN" sz="1600" dirty="0"/>
          </a:p>
          <a:p>
            <a:pPr lvl="1">
              <a:lnSpc>
                <a:spcPct val="100000"/>
              </a:lnSpc>
            </a:pPr>
            <a:r>
              <a:rPr lang="en-US" altLang="zh-CN" sz="1600" dirty="0" err="1"/>
              <a:t>libreoffice</a:t>
            </a:r>
            <a:endParaRPr lang="en-US" altLang="zh-CN" sz="1600" dirty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zh-CN" altLang="en-US" sz="1600" dirty="0">
                <a:solidFill>
                  <a:schemeClr val="tx1"/>
                </a:solidFill>
              </a:rPr>
              <a:t>合并当前基本仓库里部分依赖链破损的软件</a:t>
            </a:r>
          </a:p>
          <a:p>
            <a:pPr lvl="1">
              <a:lnSpc>
                <a:spcPct val="100000"/>
              </a:lnSpc>
            </a:pPr>
            <a:r>
              <a:rPr lang="en-US" altLang="zh-CN" sz="1600" dirty="0"/>
              <a:t>clang-15 (</a:t>
            </a:r>
            <a:r>
              <a:rPr lang="zh-CN" altLang="en-US" sz="1600" dirty="0"/>
              <a:t>对应破损软件</a:t>
            </a:r>
            <a:r>
              <a:rPr lang="en-US" altLang="zh-CN" sz="1600" dirty="0"/>
              <a:t>)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zh-CN" altLang="en-US" sz="1600" dirty="0">
                <a:solidFill>
                  <a:schemeClr val="tx1"/>
                </a:solidFill>
              </a:rPr>
              <a:t>合并 </a:t>
            </a:r>
            <a:r>
              <a:rPr lang="en-US" altLang="zh-CN" sz="1600" dirty="0" err="1">
                <a:solidFill>
                  <a:schemeClr val="tx1"/>
                </a:solidFill>
              </a:rPr>
              <a:t>riscv</a:t>
            </a:r>
            <a:r>
              <a:rPr lang="en-US" altLang="zh-CN" sz="1600" dirty="0">
                <a:solidFill>
                  <a:schemeClr val="tx1"/>
                </a:solidFill>
              </a:rPr>
              <a:t> </a:t>
            </a:r>
            <a:r>
              <a:rPr lang="zh-CN" altLang="en-US" sz="1600" dirty="0">
                <a:solidFill>
                  <a:schemeClr val="tx1"/>
                </a:solidFill>
              </a:rPr>
              <a:t>部分优化完成的软件</a:t>
            </a:r>
          </a:p>
          <a:p>
            <a:pPr lvl="1">
              <a:lnSpc>
                <a:spcPct val="100000"/>
              </a:lnSpc>
            </a:pPr>
            <a:r>
              <a:rPr lang="en-US" altLang="zh-CN" sz="1600" dirty="0" err="1"/>
              <a:t>luajit</a:t>
            </a:r>
            <a:r>
              <a:rPr lang="en-US" altLang="zh-CN" sz="1600" dirty="0"/>
              <a:t> (</a:t>
            </a:r>
            <a:r>
              <a:rPr lang="zh-CN" altLang="en-US" sz="1600" dirty="0"/>
              <a:t>解释器完成</a:t>
            </a:r>
            <a:r>
              <a:rPr lang="en-US" altLang="zh-CN" sz="1600" dirty="0"/>
              <a:t>)</a:t>
            </a:r>
          </a:p>
          <a:p>
            <a:pPr lvl="1">
              <a:lnSpc>
                <a:spcPct val="100000"/>
              </a:lnSpc>
            </a:pPr>
            <a:r>
              <a:rPr lang="en-US" altLang="zh-CN" sz="1600" dirty="0"/>
              <a:t>clang-16 (</a:t>
            </a:r>
            <a:r>
              <a:rPr lang="zh-CN" altLang="en-US" sz="1600" dirty="0"/>
              <a:t>合并了兆松 </a:t>
            </a:r>
            <a:r>
              <a:rPr lang="en-US" altLang="zh-CN" sz="1600" dirty="0"/>
              <a:t>v0p7 </a:t>
            </a:r>
            <a:r>
              <a:rPr lang="zh-CN" altLang="en-US" sz="1600" dirty="0"/>
              <a:t>的汇编</a:t>
            </a:r>
            <a:r>
              <a:rPr lang="en-US" altLang="zh-CN" sz="1600" dirty="0"/>
              <a:t>/</a:t>
            </a:r>
            <a:r>
              <a:rPr lang="zh-CN" altLang="en-US" sz="1600" dirty="0"/>
              <a:t>反汇编部分</a:t>
            </a:r>
            <a:r>
              <a:rPr lang="en-US" altLang="zh-CN" sz="1600" dirty="0"/>
              <a:t>)</a:t>
            </a:r>
          </a:p>
        </p:txBody>
      </p:sp>
      <p:sp>
        <p:nvSpPr>
          <p:cNvPr id="8" name="圆角矩形 2">
            <a:extLst>
              <a:ext uri="{FF2B5EF4-FFF2-40B4-BE49-F238E27FC236}">
                <a16:creationId xmlns:a16="http://schemas.microsoft.com/office/drawing/2014/main" id="{C4665EEC-83CF-EE30-AA4E-1F7BA3B1A488}"/>
              </a:ext>
            </a:extLst>
          </p:cNvPr>
          <p:cNvSpPr/>
          <p:nvPr/>
        </p:nvSpPr>
        <p:spPr>
          <a:xfrm>
            <a:off x="6357842" y="4461535"/>
            <a:ext cx="5475830" cy="641345"/>
          </a:xfrm>
          <a:prstGeom prst="roundRect">
            <a:avLst>
              <a:gd name="adj" fmla="val 5509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 anchorCtr="0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lvl="0" algn="ctr"/>
            <a:r>
              <a:rPr lang="en-US" altLang="zh-CN" sz="2400" b="1" dirty="0" err="1">
                <a:solidFill>
                  <a:schemeClr val="bg2">
                    <a:lumMod val="25000"/>
                  </a:scheme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</a:rPr>
              <a:t>revyos</a:t>
            </a: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</a:rPr>
              <a:t>-base</a:t>
            </a:r>
          </a:p>
        </p:txBody>
      </p:sp>
      <p:sp>
        <p:nvSpPr>
          <p:cNvPr id="9" name="圆角矩形 2">
            <a:extLst>
              <a:ext uri="{FF2B5EF4-FFF2-40B4-BE49-F238E27FC236}">
                <a16:creationId xmlns:a16="http://schemas.microsoft.com/office/drawing/2014/main" id="{929FD58A-951F-34FF-F4DE-B7E0ED61C6C9}"/>
              </a:ext>
            </a:extLst>
          </p:cNvPr>
          <p:cNvSpPr/>
          <p:nvPr/>
        </p:nvSpPr>
        <p:spPr>
          <a:xfrm>
            <a:off x="6357841" y="3680574"/>
            <a:ext cx="5475830" cy="641346"/>
          </a:xfrm>
          <a:prstGeom prst="roundRect">
            <a:avLst>
              <a:gd name="adj" fmla="val 9568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 anchorCtr="0">
            <a:no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algn="ctr"/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charset="0"/>
                <a:ea typeface="微软雅黑" panose="020B0503020204020204" charset="-122"/>
              </a:rPr>
              <a:t>revyos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Consolas" panose="020B0609020204030204" charset="0"/>
                <a:ea typeface="微软雅黑" panose="020B0503020204020204" charset="-122"/>
              </a:rPr>
              <a:t>-addons</a:t>
            </a:r>
          </a:p>
        </p:txBody>
      </p:sp>
    </p:spTree>
    <p:extLst>
      <p:ext uri="{BB962C8B-B14F-4D97-AF65-F5344CB8AC3E}">
        <p14:creationId xmlns:p14="http://schemas.microsoft.com/office/powerpoint/2010/main" val="270529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9" grpId="1" animBg="1"/>
      <p:bldP spid="9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1" hasCustomPrompt="1"/>
          </p:nvPr>
        </p:nvSpPr>
        <p:spPr>
          <a:xfrm>
            <a:off x="254000" y="894127"/>
            <a:ext cx="11474174" cy="396070"/>
          </a:xfrm>
          <a:prstGeom prst="rect">
            <a:avLst/>
          </a:prstGeom>
        </p:spPr>
        <p:txBody>
          <a:bodyPr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None/>
              <a:defRPr sz="24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lvl="0"/>
            <a:r>
              <a:rPr lang="en-US" altLang="en-US" dirty="0"/>
              <a:t>2.3 </a:t>
            </a:r>
            <a:r>
              <a:rPr lang="zh-CN" altLang="en-US" dirty="0"/>
              <a:t>如何支持 </a:t>
            </a:r>
            <a:r>
              <a:rPr lang="en-US" altLang="zh-CN" sz="2400" dirty="0" err="1"/>
              <a:t>XuanTie</a:t>
            </a:r>
            <a:r>
              <a:rPr lang="zh-CN" altLang="en-US" dirty="0"/>
              <a:t> </a:t>
            </a:r>
            <a:r>
              <a:rPr lang="en-US" altLang="zh-CN" dirty="0"/>
              <a:t>RISC-V </a:t>
            </a:r>
            <a:r>
              <a:rPr lang="zh-CN" altLang="en-US" dirty="0"/>
              <a:t>板卡？</a:t>
            </a:r>
            <a:endParaRPr lang="zh-CN" altLang="zh-CN" dirty="0"/>
          </a:p>
        </p:txBody>
      </p:sp>
      <p:sp>
        <p:nvSpPr>
          <p:cNvPr id="11" name="文本占位符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54000" y="1667619"/>
            <a:ext cx="6039594" cy="445886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None/>
              <a:defRPr sz="1800" b="1" kern="1200">
                <a:solidFill>
                  <a:srgbClr val="509AF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dirty="0"/>
              <a:t>revyos-gles-21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altLang="zh-CN" sz="1600" err="1">
                <a:solidFill>
                  <a:schemeClr val="tx1"/>
                </a:solidFill>
                <a:latin typeface="微软雅黑"/>
                <a:ea typeface="微软雅黑"/>
              </a:rPr>
              <a:t>gpu</a:t>
            </a:r>
            <a:r>
              <a:rPr lang="en-US" altLang="zh-CN" sz="1600">
                <a:solidFill>
                  <a:schemeClr val="tx1"/>
                </a:solidFill>
                <a:latin typeface="微软雅黑"/>
                <a:ea typeface="微软雅黑"/>
              </a:rPr>
              <a:t> </a:t>
            </a:r>
            <a:r>
              <a:rPr lang="zh-CN" altLang="en-US" sz="1600">
                <a:solidFill>
                  <a:schemeClr val="tx1"/>
                </a:solidFill>
                <a:latin typeface="微软雅黑"/>
                <a:ea typeface="微软雅黑"/>
              </a:rPr>
              <a:t>补充仓库，用于补充 </a:t>
            </a:r>
            <a:r>
              <a:rPr lang="en-US" altLang="zh-CN" sz="1600">
                <a:solidFill>
                  <a:schemeClr val="tx1"/>
                </a:solidFill>
                <a:latin typeface="微软雅黑"/>
                <a:ea typeface="微软雅黑"/>
              </a:rPr>
              <a:t>th1520 </a:t>
            </a:r>
            <a:r>
              <a:rPr lang="zh-CN" altLang="en-US" sz="1600">
                <a:solidFill>
                  <a:schemeClr val="tx1"/>
                </a:solidFill>
                <a:latin typeface="微软雅黑"/>
                <a:ea typeface="微软雅黑"/>
              </a:rPr>
              <a:t>芯片 的</a:t>
            </a:r>
            <a:r>
              <a:rPr lang="en-US" altLang="zh-CN" sz="1600">
                <a:solidFill>
                  <a:schemeClr val="tx1"/>
                </a:solidFill>
                <a:latin typeface="微软雅黑"/>
                <a:ea typeface="微软雅黑"/>
              </a:rPr>
              <a:t> GPU </a:t>
            </a:r>
            <a:r>
              <a:rPr lang="zh-CN" altLang="en-US" sz="1600">
                <a:solidFill>
                  <a:schemeClr val="tx1"/>
                </a:solidFill>
                <a:latin typeface="微软雅黑"/>
                <a:ea typeface="微软雅黑"/>
              </a:rPr>
              <a:t>能力</a:t>
            </a:r>
            <a:endParaRPr lang="en-US" altLang="zh-CN" sz="1600">
              <a:solidFill>
                <a:schemeClr val="tx1"/>
              </a:solidFill>
              <a:latin typeface="微软雅黑"/>
              <a:ea typeface="微软雅黑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zh-CN" altLang="en-US" sz="1600" dirty="0">
                <a:solidFill>
                  <a:schemeClr val="tx1"/>
                </a:solidFill>
              </a:rPr>
              <a:t>合并厂商闭源相关软件 </a:t>
            </a:r>
            <a:r>
              <a:rPr lang="en-US" altLang="zh-CN" sz="1600" dirty="0">
                <a:solidFill>
                  <a:schemeClr val="tx1"/>
                </a:solidFill>
              </a:rPr>
              <a:t>PVR DDK1.17</a:t>
            </a:r>
          </a:p>
          <a:p>
            <a:pPr marL="971550" lvl="1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altLang="zh-CN" sz="1600" dirty="0">
                <a:solidFill>
                  <a:schemeClr val="tx1"/>
                </a:solidFill>
              </a:rPr>
              <a:t>mesa</a:t>
            </a:r>
          </a:p>
          <a:p>
            <a:pPr marL="971550" lvl="1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altLang="zh-CN" sz="1600" dirty="0" err="1">
                <a:solidFill>
                  <a:schemeClr val="tx1"/>
                </a:solidFill>
              </a:rPr>
              <a:t>xorg</a:t>
            </a:r>
            <a:r>
              <a:rPr lang="en-US" altLang="zh-CN" sz="1600" dirty="0">
                <a:solidFill>
                  <a:schemeClr val="tx1"/>
                </a:solidFill>
              </a:rPr>
              <a:t>-server</a:t>
            </a:r>
          </a:p>
          <a:p>
            <a:pPr marL="971550" lvl="1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altLang="zh-CN" sz="1600" dirty="0" err="1">
                <a:solidFill>
                  <a:schemeClr val="tx1"/>
                </a:solidFill>
              </a:rPr>
              <a:t>libdrm</a:t>
            </a:r>
            <a:endParaRPr lang="en-US" altLang="zh-CN" sz="16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zh-CN" altLang="en-US" sz="1600">
                <a:solidFill>
                  <a:schemeClr val="tx1"/>
                </a:solidFill>
                <a:latin typeface="微软雅黑"/>
                <a:ea typeface="微软雅黑"/>
              </a:rPr>
              <a:t>特定降级部分软件因为 </a:t>
            </a:r>
            <a:r>
              <a:rPr lang="en-US" altLang="zh-CN" sz="1600">
                <a:solidFill>
                  <a:schemeClr val="tx1"/>
                </a:solidFill>
                <a:latin typeface="微软雅黑"/>
                <a:ea typeface="微软雅黑"/>
              </a:rPr>
              <a:t>mesa/</a:t>
            </a:r>
            <a:r>
              <a:rPr lang="en-US" altLang="zh-CN" sz="1600" err="1">
                <a:solidFill>
                  <a:schemeClr val="tx1"/>
                </a:solidFill>
                <a:latin typeface="微软雅黑"/>
                <a:ea typeface="微软雅黑"/>
              </a:rPr>
              <a:t>xorg</a:t>
            </a:r>
            <a:r>
              <a:rPr lang="en-US" altLang="zh-CN" sz="1600">
                <a:solidFill>
                  <a:schemeClr val="tx1"/>
                </a:solidFill>
                <a:latin typeface="微软雅黑"/>
                <a:ea typeface="微软雅黑"/>
              </a:rPr>
              <a:t> </a:t>
            </a:r>
            <a:r>
              <a:rPr lang="zh-CN" altLang="en-US" sz="1600">
                <a:solidFill>
                  <a:schemeClr val="tx1"/>
                </a:solidFill>
                <a:latin typeface="微软雅黑"/>
                <a:ea typeface="微软雅黑"/>
              </a:rPr>
              <a:t>相关依赖版本问题</a:t>
            </a:r>
          </a:p>
          <a:p>
            <a:pPr marL="971550" lvl="1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altLang="zh-CN" sz="1600" dirty="0">
                <a:solidFill>
                  <a:schemeClr val="tx1"/>
                </a:solidFill>
              </a:rPr>
              <a:t>gnome-session </a:t>
            </a:r>
            <a:r>
              <a:rPr lang="zh-CN" altLang="en-US" sz="1600" dirty="0">
                <a:solidFill>
                  <a:schemeClr val="tx1"/>
                </a:solidFill>
              </a:rPr>
              <a:t>等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zh-CN" altLang="en-US" sz="1600">
                <a:solidFill>
                  <a:schemeClr val="tx1"/>
                </a:solidFill>
                <a:latin typeface="微软雅黑"/>
                <a:ea typeface="微软雅黑"/>
              </a:rPr>
              <a:t>修改部分软件默认启动 </a:t>
            </a:r>
            <a:r>
              <a:rPr lang="en-US" altLang="zh-CN" sz="1600" err="1">
                <a:solidFill>
                  <a:schemeClr val="tx1"/>
                </a:solidFill>
                <a:latin typeface="微软雅黑"/>
                <a:ea typeface="微软雅黑"/>
              </a:rPr>
              <a:t>gles</a:t>
            </a:r>
            <a:r>
              <a:rPr lang="en-US" altLang="zh-CN" sz="1600">
                <a:solidFill>
                  <a:schemeClr val="tx1"/>
                </a:solidFill>
                <a:latin typeface="微软雅黑"/>
                <a:ea typeface="微软雅黑"/>
              </a:rPr>
              <a:t> </a:t>
            </a:r>
            <a:r>
              <a:rPr lang="zh-CN" altLang="en-US" sz="1600">
                <a:solidFill>
                  <a:schemeClr val="tx1"/>
                </a:solidFill>
                <a:latin typeface="微软雅黑"/>
                <a:ea typeface="微软雅黑"/>
              </a:rPr>
              <a:t>相关支持移除 </a:t>
            </a:r>
            <a:r>
              <a:rPr lang="en-US" altLang="zh-CN" sz="1600" err="1">
                <a:solidFill>
                  <a:schemeClr val="tx1"/>
                </a:solidFill>
                <a:latin typeface="微软雅黑"/>
                <a:ea typeface="微软雅黑"/>
              </a:rPr>
              <a:t>opengl</a:t>
            </a:r>
            <a:r>
              <a:rPr lang="en-US" altLang="zh-CN" sz="1600">
                <a:solidFill>
                  <a:schemeClr val="tx1"/>
                </a:solidFill>
                <a:latin typeface="微软雅黑"/>
                <a:ea typeface="微软雅黑"/>
              </a:rPr>
              <a:t> </a:t>
            </a:r>
            <a:r>
              <a:rPr lang="zh-CN" altLang="en-US" sz="1600">
                <a:solidFill>
                  <a:schemeClr val="tx1"/>
                </a:solidFill>
                <a:latin typeface="微软雅黑"/>
                <a:ea typeface="微软雅黑"/>
              </a:rPr>
              <a:t>相关特性</a:t>
            </a:r>
          </a:p>
          <a:p>
            <a:pPr marL="971550" lvl="1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altLang="zh-CN" sz="1600">
                <a:latin typeface="等线"/>
                <a:ea typeface="等线"/>
              </a:rPr>
              <a:t>libsdl2 disable </a:t>
            </a:r>
            <a:r>
              <a:rPr lang="en-US" altLang="zh-CN" sz="1600" err="1">
                <a:latin typeface="等线"/>
                <a:ea typeface="等线"/>
              </a:rPr>
              <a:t>opengl</a:t>
            </a:r>
            <a:r>
              <a:rPr lang="en-US" altLang="zh-CN" sz="1600">
                <a:latin typeface="等线"/>
                <a:ea typeface="等线"/>
              </a:rPr>
              <a:t> &amp; </a:t>
            </a:r>
            <a:r>
              <a:rPr lang="en-US" altLang="zh-CN" sz="1600" err="1">
                <a:latin typeface="等线"/>
                <a:ea typeface="等线"/>
              </a:rPr>
              <a:t>gles</a:t>
            </a:r>
            <a:r>
              <a:rPr lang="en-US" altLang="zh-CN" sz="1600">
                <a:latin typeface="等线"/>
                <a:ea typeface="等线"/>
              </a:rPr>
              <a:t> as default</a:t>
            </a:r>
            <a:endParaRPr lang="en-US" altLang="zh-CN" sz="1600" b="1">
              <a:latin typeface="微软雅黑"/>
              <a:ea typeface="微软雅黑"/>
            </a:endParaRPr>
          </a:p>
          <a:p>
            <a:pPr marL="971550" lvl="1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altLang="zh-CN" sz="1600" err="1">
                <a:latin typeface="等线"/>
                <a:ea typeface="微软雅黑"/>
              </a:rPr>
              <a:t>opencv</a:t>
            </a:r>
            <a:r>
              <a:rPr lang="en-US" altLang="zh-CN" sz="1600">
                <a:latin typeface="等线"/>
                <a:ea typeface="微软雅黑"/>
              </a:rPr>
              <a:t> disable </a:t>
            </a:r>
            <a:r>
              <a:rPr lang="en-US" altLang="zh-CN" sz="1600" err="1">
                <a:latin typeface="等线"/>
                <a:ea typeface="微软雅黑"/>
              </a:rPr>
              <a:t>higui</a:t>
            </a:r>
            <a:r>
              <a:rPr lang="en-US" altLang="zh-CN" sz="1600">
                <a:latin typeface="等线"/>
                <a:ea typeface="微软雅黑"/>
              </a:rPr>
              <a:t> </a:t>
            </a:r>
            <a:r>
              <a:rPr lang="en-US" altLang="zh-CN" sz="1600" err="1">
                <a:latin typeface="等线"/>
                <a:ea typeface="微软雅黑"/>
              </a:rPr>
              <a:t>opengl</a:t>
            </a:r>
            <a:r>
              <a:rPr lang="en-US" altLang="zh-CN" sz="1600">
                <a:latin typeface="等线"/>
                <a:ea typeface="微软雅黑"/>
              </a:rPr>
              <a:t> </a:t>
            </a:r>
            <a:r>
              <a:rPr lang="zh-CN" altLang="en-US" sz="1600">
                <a:latin typeface="等线"/>
                <a:ea typeface="等线"/>
              </a:rPr>
              <a:t>额外特性支持</a:t>
            </a:r>
            <a:endParaRPr lang="en-US" altLang="zh-CN" sz="1600">
              <a:latin typeface="等线"/>
              <a:ea typeface="等线"/>
            </a:endParaRPr>
          </a:p>
        </p:txBody>
      </p:sp>
      <p:sp>
        <p:nvSpPr>
          <p:cNvPr id="3" name="圆角矩形 2">
            <a:extLst>
              <a:ext uri="{FF2B5EF4-FFF2-40B4-BE49-F238E27FC236}">
                <a16:creationId xmlns:a16="http://schemas.microsoft.com/office/drawing/2014/main" id="{6A58D3BF-72E3-911A-AAAC-4AF6210CBD72}"/>
              </a:ext>
            </a:extLst>
          </p:cNvPr>
          <p:cNvSpPr/>
          <p:nvPr/>
        </p:nvSpPr>
        <p:spPr>
          <a:xfrm>
            <a:off x="6357842" y="4461535"/>
            <a:ext cx="5475830" cy="641345"/>
          </a:xfrm>
          <a:prstGeom prst="roundRect">
            <a:avLst>
              <a:gd name="adj" fmla="val 5509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 anchorCtr="0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lvl="0" algn="ctr"/>
            <a:r>
              <a:rPr lang="en-US" altLang="zh-CN" sz="2400" b="1" dirty="0" err="1">
                <a:solidFill>
                  <a:schemeClr val="bg2">
                    <a:lumMod val="25000"/>
                  </a:scheme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</a:rPr>
              <a:t>revyos</a:t>
            </a: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</a:rPr>
              <a:t>-base</a:t>
            </a:r>
          </a:p>
        </p:txBody>
      </p:sp>
      <p:sp>
        <p:nvSpPr>
          <p:cNvPr id="4" name="圆角矩形 2">
            <a:extLst>
              <a:ext uri="{FF2B5EF4-FFF2-40B4-BE49-F238E27FC236}">
                <a16:creationId xmlns:a16="http://schemas.microsoft.com/office/drawing/2014/main" id="{B34566C7-EEE0-48A7-9359-798C7A8347E0}"/>
              </a:ext>
            </a:extLst>
          </p:cNvPr>
          <p:cNvSpPr/>
          <p:nvPr/>
        </p:nvSpPr>
        <p:spPr>
          <a:xfrm>
            <a:off x="6357841" y="3680574"/>
            <a:ext cx="5475830" cy="641346"/>
          </a:xfrm>
          <a:prstGeom prst="roundRect">
            <a:avLst>
              <a:gd name="adj" fmla="val 9568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 anchorCtr="0">
            <a:no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algn="ctr"/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charset="0"/>
                <a:ea typeface="微软雅黑" panose="020B0503020204020204" charset="-122"/>
              </a:rPr>
              <a:t>revyos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Consolas" panose="020B0609020204030204" charset="0"/>
                <a:ea typeface="微软雅黑" panose="020B0503020204020204" charset="-122"/>
              </a:rPr>
              <a:t>-addons</a:t>
            </a:r>
          </a:p>
        </p:txBody>
      </p:sp>
      <p:sp>
        <p:nvSpPr>
          <p:cNvPr id="5" name="圆角矩形 2">
            <a:extLst>
              <a:ext uri="{FF2B5EF4-FFF2-40B4-BE49-F238E27FC236}">
                <a16:creationId xmlns:a16="http://schemas.microsoft.com/office/drawing/2014/main" id="{ADBCED36-8B4B-C40C-44D3-A44950158C9C}"/>
              </a:ext>
            </a:extLst>
          </p:cNvPr>
          <p:cNvSpPr/>
          <p:nvPr/>
        </p:nvSpPr>
        <p:spPr>
          <a:xfrm>
            <a:off x="6357842" y="2749338"/>
            <a:ext cx="1730609" cy="767224"/>
          </a:xfrm>
          <a:prstGeom prst="roundRect">
            <a:avLst>
              <a:gd name="adj" fmla="val 5509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 anchorCtr="0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lvl="0" algn="ctr"/>
            <a:r>
              <a:rPr lang="en-US" altLang="zh-CN" sz="2000" b="1" dirty="0">
                <a:solidFill>
                  <a:schemeClr val="accent4">
                    <a:lumMod val="50000"/>
                  </a:scheme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</a:rPr>
              <a:t>revyos-gles21</a:t>
            </a:r>
          </a:p>
        </p:txBody>
      </p:sp>
    </p:spTree>
    <p:extLst>
      <p:ext uri="{BB962C8B-B14F-4D97-AF65-F5344CB8AC3E}">
        <p14:creationId xmlns:p14="http://schemas.microsoft.com/office/powerpoint/2010/main" val="159617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4" grpId="1" animBg="1"/>
      <p:bldP spid="5" grpId="1" animBg="1"/>
      <p:bldP spid="5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1" hasCustomPrompt="1"/>
          </p:nvPr>
        </p:nvSpPr>
        <p:spPr>
          <a:xfrm>
            <a:off x="254000" y="894127"/>
            <a:ext cx="11474174" cy="396070"/>
          </a:xfrm>
          <a:prstGeom prst="rect">
            <a:avLst/>
          </a:prstGeom>
        </p:spPr>
        <p:txBody>
          <a:bodyPr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None/>
              <a:defRPr sz="24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lvl="0"/>
            <a:r>
              <a:rPr lang="en-US" altLang="en-US" dirty="0"/>
              <a:t>2.3 </a:t>
            </a:r>
            <a:r>
              <a:rPr lang="zh-CN" altLang="en-US" dirty="0"/>
              <a:t>如何支持 </a:t>
            </a:r>
            <a:r>
              <a:rPr lang="en-US" altLang="zh-CN" sz="2400" dirty="0" err="1"/>
              <a:t>XuanTie</a:t>
            </a:r>
            <a:r>
              <a:rPr lang="zh-CN" altLang="en-US" dirty="0"/>
              <a:t> </a:t>
            </a:r>
            <a:r>
              <a:rPr lang="en-US" altLang="zh-CN" dirty="0"/>
              <a:t>RISC-V </a:t>
            </a:r>
            <a:r>
              <a:rPr lang="zh-CN" altLang="en-US" dirty="0"/>
              <a:t>板卡？</a:t>
            </a:r>
            <a:endParaRPr lang="zh-CN" altLang="zh-CN" dirty="0"/>
          </a:p>
        </p:txBody>
      </p:sp>
      <p:sp>
        <p:nvSpPr>
          <p:cNvPr id="11" name="文本占位符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54000" y="1667619"/>
            <a:ext cx="11474174" cy="4458861"/>
          </a:xfrm>
          <a:prstGeom prst="rect">
            <a:avLst/>
          </a:prstGeom>
        </p:spPr>
        <p:txBody>
          <a:bodyPr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None/>
              <a:defRPr sz="1800" b="1" kern="1200">
                <a:solidFill>
                  <a:srgbClr val="509AF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r>
              <a:rPr lang="en-US" altLang="zh-CN" sz="2400" dirty="0"/>
              <a:t>revyos-c910v </a:t>
            </a:r>
            <a:r>
              <a:rPr lang="zh-CN" altLang="en-US" sz="2400" dirty="0"/>
              <a:t>实验性质仓库</a:t>
            </a:r>
            <a:endParaRPr lang="en-US" altLang="zh-CN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zh-CN" altLang="en-US" sz="1600" dirty="0">
                <a:solidFill>
                  <a:schemeClr val="tx1"/>
                </a:solidFill>
              </a:rPr>
              <a:t>增加了 </a:t>
            </a:r>
            <a:r>
              <a:rPr lang="en-US" altLang="zh-CN" sz="1600" dirty="0" err="1">
                <a:solidFill>
                  <a:schemeClr val="tx1"/>
                </a:solidFill>
              </a:rPr>
              <a:t>XuanTie</a:t>
            </a:r>
            <a:r>
              <a:rPr lang="en-US" altLang="zh-CN" sz="1600" dirty="0">
                <a:solidFill>
                  <a:schemeClr val="tx1"/>
                </a:solidFill>
              </a:rPr>
              <a:t> </a:t>
            </a:r>
            <a:r>
              <a:rPr lang="zh-CN" altLang="en-US" sz="1600" dirty="0">
                <a:solidFill>
                  <a:schemeClr val="tx1"/>
                </a:solidFill>
              </a:rPr>
              <a:t>优化工具链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zh-CN" sz="1600" dirty="0"/>
              <a:t>gcc10.4 </a:t>
            </a:r>
            <a:r>
              <a:rPr lang="en-US" altLang="zh-CN" sz="1600" dirty="0" err="1"/>
              <a:t>XuanTie</a:t>
            </a:r>
            <a:r>
              <a:rPr lang="en-US" altLang="zh-CN" sz="1600" dirty="0"/>
              <a:t> </a:t>
            </a:r>
            <a:r>
              <a:rPr lang="zh-CN" altLang="en-US" sz="1600" dirty="0"/>
              <a:t>版本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zh-CN" sz="1600" dirty="0"/>
              <a:t>glibc2.36 + </a:t>
            </a:r>
            <a:r>
              <a:rPr lang="en-US" altLang="zh-CN" sz="1600" dirty="0" err="1"/>
              <a:t>XuanTie</a:t>
            </a:r>
            <a:r>
              <a:rPr lang="en-US" altLang="zh-CN" sz="1600" dirty="0"/>
              <a:t> </a:t>
            </a:r>
            <a:r>
              <a:rPr lang="zh-CN" altLang="en-US" sz="1600" dirty="0"/>
              <a:t>优化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zh-CN" sz="1600" dirty="0"/>
              <a:t>binutils2.40 </a:t>
            </a:r>
            <a:r>
              <a:rPr lang="zh-CN" altLang="en-US" sz="1600" dirty="0"/>
              <a:t>增加 </a:t>
            </a:r>
            <a:r>
              <a:rPr lang="en-US" altLang="zh-CN" sz="1600" dirty="0" err="1"/>
              <a:t>XuanTie</a:t>
            </a:r>
            <a:r>
              <a:rPr lang="en-US" altLang="zh-CN" sz="1600" dirty="0"/>
              <a:t> </a:t>
            </a:r>
            <a:r>
              <a:rPr lang="zh-CN" altLang="en-US" sz="1600" dirty="0"/>
              <a:t>扩展</a:t>
            </a:r>
            <a:endParaRPr lang="en-US" altLang="zh-CN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zh-CN" altLang="en-US" sz="1600" dirty="0">
                <a:solidFill>
                  <a:schemeClr val="tx1"/>
                </a:solidFill>
              </a:rPr>
              <a:t>强制开启 </a:t>
            </a:r>
            <a:r>
              <a:rPr lang="en-US" altLang="zh-CN" sz="1600" b="0" dirty="0" err="1">
                <a:solidFill>
                  <a:schemeClr val="tx1"/>
                </a:solidFill>
              </a:rPr>
              <a:t>xtheadvector</a:t>
            </a:r>
            <a:r>
              <a:rPr lang="en-US" altLang="zh-CN" sz="1600" dirty="0">
                <a:solidFill>
                  <a:schemeClr val="tx1"/>
                </a:solidFill>
              </a:rPr>
              <a:t> </a:t>
            </a:r>
            <a:r>
              <a:rPr lang="zh-CN" altLang="en-US" sz="1600" dirty="0">
                <a:solidFill>
                  <a:schemeClr val="tx1"/>
                </a:solidFill>
              </a:rPr>
              <a:t>优化</a:t>
            </a:r>
            <a:endParaRPr lang="en-US" altLang="zh-CN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zh-CN" altLang="en-US" sz="1600" dirty="0">
                <a:solidFill>
                  <a:schemeClr val="tx1"/>
                </a:solidFill>
              </a:rPr>
              <a:t>特定降级部分软件因为工具链相关依赖版本问题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zh-CN" sz="1600" dirty="0" err="1"/>
              <a:t>libabigail</a:t>
            </a:r>
            <a:r>
              <a:rPr lang="en-US" altLang="zh-CN" sz="1600" dirty="0"/>
              <a:t> </a:t>
            </a:r>
            <a:r>
              <a:rPr lang="zh-CN" altLang="en-US" sz="1600" dirty="0"/>
              <a:t>等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zh-CN" altLang="en-US" sz="1600" dirty="0">
                <a:solidFill>
                  <a:schemeClr val="tx1"/>
                </a:solidFill>
              </a:rPr>
              <a:t>基于以上工具链 </a:t>
            </a:r>
            <a:r>
              <a:rPr lang="en-US" altLang="zh-CN" sz="1600" dirty="0">
                <a:solidFill>
                  <a:schemeClr val="tx1"/>
                </a:solidFill>
              </a:rPr>
              <a:t>rebuild </a:t>
            </a:r>
            <a:r>
              <a:rPr lang="zh-CN" altLang="en-US" sz="1600" dirty="0">
                <a:solidFill>
                  <a:schemeClr val="tx1"/>
                </a:solidFill>
              </a:rPr>
              <a:t>部分软件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zh-CN" altLang="en-US" sz="1600" dirty="0">
                <a:solidFill>
                  <a:schemeClr val="tx1"/>
                </a:solidFill>
              </a:rPr>
              <a:t>针对这个仓库 </a:t>
            </a:r>
            <a:r>
              <a:rPr lang="en-US" altLang="zh-CN" sz="1600" dirty="0" err="1">
                <a:solidFill>
                  <a:schemeClr val="tx1"/>
                </a:solidFill>
              </a:rPr>
              <a:t>gcc</a:t>
            </a:r>
            <a:r>
              <a:rPr lang="en-US" altLang="zh-CN" sz="1600" dirty="0">
                <a:solidFill>
                  <a:schemeClr val="tx1"/>
                </a:solidFill>
              </a:rPr>
              <a:t> </a:t>
            </a:r>
            <a:r>
              <a:rPr lang="zh-CN" altLang="en-US" sz="1600" dirty="0">
                <a:solidFill>
                  <a:schemeClr val="tx1"/>
                </a:solidFill>
              </a:rPr>
              <a:t>开了默认</a:t>
            </a:r>
            <a:endParaRPr lang="en-US" altLang="zh-CN" sz="16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zh-CN" sz="1600" dirty="0"/>
              <a:t>march=rv64gcv0p7_</a:t>
            </a:r>
            <a:r>
              <a:rPr lang="en-US" altLang="zh-CN" sz="1600" u="sng" dirty="0"/>
              <a:t>zfh</a:t>
            </a:r>
            <a:r>
              <a:rPr lang="en-US" altLang="zh-CN" sz="1600" dirty="0"/>
              <a:t>_xtheadc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zh-CN" altLang="en-US" sz="1600" dirty="0">
                <a:solidFill>
                  <a:schemeClr val="tx1"/>
                </a:solidFill>
              </a:rPr>
              <a:t>现阶段实验性质仓库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zh-CN" altLang="en-US" sz="1600" dirty="0">
                <a:solidFill>
                  <a:schemeClr val="tx1"/>
                </a:solidFill>
              </a:rPr>
              <a:t>现阶段不保证这个仓库是可持续升级的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zh-CN" sz="1600" dirty="0">
                <a:solidFill>
                  <a:schemeClr val="tx1"/>
                </a:solidFill>
              </a:rPr>
              <a:t>p7zip/7zip </a:t>
            </a:r>
            <a:r>
              <a:rPr lang="zh-CN" altLang="en-US" sz="1600" dirty="0">
                <a:solidFill>
                  <a:schemeClr val="tx1"/>
                </a:solidFill>
              </a:rPr>
              <a:t>提升解压缩跑分</a:t>
            </a:r>
            <a:endParaRPr lang="en-US" altLang="zh-CN" sz="1600" dirty="0">
              <a:solidFill>
                <a:schemeClr val="tx1"/>
              </a:solidFill>
            </a:endParaRPr>
          </a:p>
        </p:txBody>
      </p:sp>
      <p:sp>
        <p:nvSpPr>
          <p:cNvPr id="3" name="圆角矩形 2">
            <a:extLst>
              <a:ext uri="{FF2B5EF4-FFF2-40B4-BE49-F238E27FC236}">
                <a16:creationId xmlns:a16="http://schemas.microsoft.com/office/drawing/2014/main" id="{834528A0-4CB8-0A5D-EBDE-9E5A57BECCA8}"/>
              </a:ext>
            </a:extLst>
          </p:cNvPr>
          <p:cNvSpPr/>
          <p:nvPr/>
        </p:nvSpPr>
        <p:spPr>
          <a:xfrm>
            <a:off x="6357842" y="4461535"/>
            <a:ext cx="5475830" cy="641345"/>
          </a:xfrm>
          <a:prstGeom prst="roundRect">
            <a:avLst>
              <a:gd name="adj" fmla="val 5509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 anchorCtr="0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lvl="0" algn="ctr"/>
            <a:r>
              <a:rPr lang="en-US" altLang="zh-CN" sz="2400" b="1" dirty="0" err="1">
                <a:solidFill>
                  <a:schemeClr val="bg2">
                    <a:lumMod val="25000"/>
                  </a:scheme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</a:rPr>
              <a:t>revyos</a:t>
            </a: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</a:rPr>
              <a:t>-base</a:t>
            </a:r>
          </a:p>
        </p:txBody>
      </p:sp>
      <p:sp>
        <p:nvSpPr>
          <p:cNvPr id="4" name="圆角矩形 2">
            <a:extLst>
              <a:ext uri="{FF2B5EF4-FFF2-40B4-BE49-F238E27FC236}">
                <a16:creationId xmlns:a16="http://schemas.microsoft.com/office/drawing/2014/main" id="{895F7B21-6E94-CE7A-AEF2-22DF81347378}"/>
              </a:ext>
            </a:extLst>
          </p:cNvPr>
          <p:cNvSpPr/>
          <p:nvPr/>
        </p:nvSpPr>
        <p:spPr>
          <a:xfrm>
            <a:off x="6357841" y="3680574"/>
            <a:ext cx="5475830" cy="641346"/>
          </a:xfrm>
          <a:prstGeom prst="roundRect">
            <a:avLst>
              <a:gd name="adj" fmla="val 9568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 anchorCtr="0">
            <a:no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algn="ctr"/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charset="0"/>
                <a:ea typeface="微软雅黑" panose="020B0503020204020204" charset="-122"/>
              </a:rPr>
              <a:t>revyos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Consolas" panose="020B0609020204030204" charset="0"/>
                <a:ea typeface="微软雅黑" panose="020B0503020204020204" charset="-122"/>
              </a:rPr>
              <a:t>-addons</a:t>
            </a:r>
          </a:p>
        </p:txBody>
      </p:sp>
      <p:sp>
        <p:nvSpPr>
          <p:cNvPr id="5" name="圆角矩形 2">
            <a:extLst>
              <a:ext uri="{FF2B5EF4-FFF2-40B4-BE49-F238E27FC236}">
                <a16:creationId xmlns:a16="http://schemas.microsoft.com/office/drawing/2014/main" id="{240479E3-5BF9-FE35-60E6-F5585BA527B5}"/>
              </a:ext>
            </a:extLst>
          </p:cNvPr>
          <p:cNvSpPr/>
          <p:nvPr/>
        </p:nvSpPr>
        <p:spPr>
          <a:xfrm>
            <a:off x="6357842" y="2749338"/>
            <a:ext cx="1730609" cy="767224"/>
          </a:xfrm>
          <a:prstGeom prst="roundRect">
            <a:avLst>
              <a:gd name="adj" fmla="val 5509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 anchorCtr="0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lvl="0" algn="ctr"/>
            <a:r>
              <a:rPr lang="en-US" altLang="zh-CN" sz="2000" b="1" dirty="0">
                <a:solidFill>
                  <a:schemeClr val="accent4">
                    <a:lumMod val="50000"/>
                  </a:scheme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</a:rPr>
              <a:t>revyos-gles21</a:t>
            </a:r>
          </a:p>
        </p:txBody>
      </p:sp>
      <p:sp>
        <p:nvSpPr>
          <p:cNvPr id="7" name="圆角矩形 2">
            <a:extLst>
              <a:ext uri="{FF2B5EF4-FFF2-40B4-BE49-F238E27FC236}">
                <a16:creationId xmlns:a16="http://schemas.microsoft.com/office/drawing/2014/main" id="{0915ACF4-85A2-CDB9-7352-A869109866E7}"/>
              </a:ext>
            </a:extLst>
          </p:cNvPr>
          <p:cNvSpPr/>
          <p:nvPr/>
        </p:nvSpPr>
        <p:spPr>
          <a:xfrm>
            <a:off x="8231645" y="2749338"/>
            <a:ext cx="1730609" cy="767224"/>
          </a:xfrm>
          <a:prstGeom prst="roundRect">
            <a:avLst>
              <a:gd name="adj" fmla="val 5509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 anchorCtr="0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lvl="0" algn="ctr"/>
            <a:r>
              <a:rPr lang="en-US" altLang="zh-CN" sz="2000" b="1" dirty="0">
                <a:solidFill>
                  <a:schemeClr val="accent2">
                    <a:lumMod val="50000"/>
                  </a:scheme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</a:rPr>
              <a:t>revyos-c910v</a:t>
            </a:r>
          </a:p>
        </p:txBody>
      </p:sp>
    </p:spTree>
    <p:extLst>
      <p:ext uri="{BB962C8B-B14F-4D97-AF65-F5344CB8AC3E}">
        <p14:creationId xmlns:p14="http://schemas.microsoft.com/office/powerpoint/2010/main" val="287983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4" grpId="1" animBg="1"/>
      <p:bldP spid="5" grpId="1" animBg="1"/>
      <p:bldP spid="7" grpId="1" animBg="1"/>
      <p:bldP spid="7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1" hasCustomPrompt="1"/>
          </p:nvPr>
        </p:nvSpPr>
        <p:spPr>
          <a:xfrm>
            <a:off x="254000" y="894127"/>
            <a:ext cx="11474174" cy="396070"/>
          </a:xfrm>
          <a:prstGeom prst="rect">
            <a:avLst/>
          </a:prstGeom>
        </p:spPr>
        <p:txBody>
          <a:bodyPr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None/>
              <a:defRPr sz="24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lvl="0"/>
            <a:r>
              <a:rPr lang="en-US" altLang="en-US" dirty="0"/>
              <a:t>2.3 </a:t>
            </a:r>
            <a:r>
              <a:rPr lang="zh-CN" altLang="en-US" dirty="0"/>
              <a:t>如何支持 </a:t>
            </a:r>
            <a:r>
              <a:rPr lang="en-US" altLang="zh-CN" sz="2400" dirty="0" err="1"/>
              <a:t>XuanTie</a:t>
            </a:r>
            <a:r>
              <a:rPr lang="zh-CN" altLang="en-US" dirty="0"/>
              <a:t> </a:t>
            </a:r>
            <a:r>
              <a:rPr lang="en-US" altLang="zh-CN" dirty="0"/>
              <a:t>RISC-V </a:t>
            </a:r>
            <a:r>
              <a:rPr lang="zh-CN" altLang="en-US" dirty="0"/>
              <a:t>板卡？</a:t>
            </a:r>
            <a:endParaRPr lang="zh-CN" altLang="zh-CN" dirty="0"/>
          </a:p>
        </p:txBody>
      </p:sp>
      <p:sp>
        <p:nvSpPr>
          <p:cNvPr id="11" name="文本占位符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54000" y="1667619"/>
            <a:ext cx="11474174" cy="4458861"/>
          </a:xfrm>
          <a:prstGeom prst="rect">
            <a:avLst/>
          </a:prstGeom>
        </p:spPr>
        <p:txBody>
          <a:bodyPr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None/>
              <a:defRPr sz="1800" b="1" kern="1200">
                <a:solidFill>
                  <a:srgbClr val="509AF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/>
              <a:t>revyos-ros2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支持 </a:t>
            </a:r>
            <a:r>
              <a:rPr lang="en-US" altLang="zh-CN" dirty="0"/>
              <a:t>Jazzy </a:t>
            </a:r>
            <a:r>
              <a:rPr lang="zh-CN" altLang="en-US" dirty="0"/>
              <a:t>与 </a:t>
            </a:r>
            <a:r>
              <a:rPr lang="en-US" altLang="zh-CN" dirty="0"/>
              <a:t>Humble </a:t>
            </a:r>
            <a:r>
              <a:rPr lang="zh-CN" altLang="en-US" dirty="0"/>
              <a:t>两个 </a:t>
            </a:r>
            <a:r>
              <a:rPr lang="en-US" altLang="zh-CN" dirty="0"/>
              <a:t>ROS2 LTS </a:t>
            </a:r>
            <a:r>
              <a:rPr lang="zh-CN" altLang="en-US" dirty="0"/>
              <a:t>发行版</a:t>
            </a:r>
            <a:endParaRPr lang="en-US" altLang="zh-CN" dirty="0"/>
          </a:p>
        </p:txBody>
      </p:sp>
      <p:sp>
        <p:nvSpPr>
          <p:cNvPr id="7" name="圆角矩形 2">
            <a:extLst>
              <a:ext uri="{FF2B5EF4-FFF2-40B4-BE49-F238E27FC236}">
                <a16:creationId xmlns:a16="http://schemas.microsoft.com/office/drawing/2014/main" id="{7B417ECF-E054-58AA-1896-FC25BF607B40}"/>
              </a:ext>
            </a:extLst>
          </p:cNvPr>
          <p:cNvSpPr/>
          <p:nvPr/>
        </p:nvSpPr>
        <p:spPr>
          <a:xfrm>
            <a:off x="6357842" y="4461535"/>
            <a:ext cx="5475830" cy="641345"/>
          </a:xfrm>
          <a:prstGeom prst="roundRect">
            <a:avLst>
              <a:gd name="adj" fmla="val 5509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 anchorCtr="0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lvl="0" algn="ctr"/>
            <a:r>
              <a:rPr lang="en-US" altLang="zh-CN" sz="2400" b="1" dirty="0" err="1">
                <a:solidFill>
                  <a:schemeClr val="bg2">
                    <a:lumMod val="25000"/>
                  </a:scheme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</a:rPr>
              <a:t>revyos</a:t>
            </a: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</a:rPr>
              <a:t>-base</a:t>
            </a:r>
          </a:p>
        </p:txBody>
      </p:sp>
      <p:sp>
        <p:nvSpPr>
          <p:cNvPr id="8" name="圆角矩形 2">
            <a:extLst>
              <a:ext uri="{FF2B5EF4-FFF2-40B4-BE49-F238E27FC236}">
                <a16:creationId xmlns:a16="http://schemas.microsoft.com/office/drawing/2014/main" id="{C90525BF-5239-114A-10AE-BAB1A61CE92E}"/>
              </a:ext>
            </a:extLst>
          </p:cNvPr>
          <p:cNvSpPr/>
          <p:nvPr/>
        </p:nvSpPr>
        <p:spPr>
          <a:xfrm>
            <a:off x="6357841" y="3680574"/>
            <a:ext cx="5475830" cy="641346"/>
          </a:xfrm>
          <a:prstGeom prst="roundRect">
            <a:avLst>
              <a:gd name="adj" fmla="val 9568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 anchorCtr="0">
            <a:no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algn="ctr"/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charset="0"/>
                <a:ea typeface="微软雅黑" panose="020B0503020204020204" charset="-122"/>
              </a:rPr>
              <a:t>revyos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Consolas" panose="020B0609020204030204" charset="0"/>
                <a:ea typeface="微软雅黑" panose="020B0503020204020204" charset="-122"/>
              </a:rPr>
              <a:t>-addons</a:t>
            </a:r>
          </a:p>
        </p:txBody>
      </p:sp>
      <p:sp>
        <p:nvSpPr>
          <p:cNvPr id="9" name="圆角矩形 2">
            <a:extLst>
              <a:ext uri="{FF2B5EF4-FFF2-40B4-BE49-F238E27FC236}">
                <a16:creationId xmlns:a16="http://schemas.microsoft.com/office/drawing/2014/main" id="{B665984C-BA96-E9A6-ADBE-C7C9BFDEF7B2}"/>
              </a:ext>
            </a:extLst>
          </p:cNvPr>
          <p:cNvSpPr/>
          <p:nvPr/>
        </p:nvSpPr>
        <p:spPr>
          <a:xfrm>
            <a:off x="6357842" y="2749338"/>
            <a:ext cx="1730609" cy="767224"/>
          </a:xfrm>
          <a:prstGeom prst="roundRect">
            <a:avLst>
              <a:gd name="adj" fmla="val 5509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 anchorCtr="0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lvl="0" algn="ctr"/>
            <a:r>
              <a:rPr lang="en-US" altLang="zh-CN" sz="2000" b="1" dirty="0">
                <a:solidFill>
                  <a:schemeClr val="accent4">
                    <a:lumMod val="50000"/>
                  </a:scheme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</a:rPr>
              <a:t>revyos-gles21</a:t>
            </a:r>
          </a:p>
        </p:txBody>
      </p:sp>
      <p:sp>
        <p:nvSpPr>
          <p:cNvPr id="10" name="圆角矩形 2">
            <a:extLst>
              <a:ext uri="{FF2B5EF4-FFF2-40B4-BE49-F238E27FC236}">
                <a16:creationId xmlns:a16="http://schemas.microsoft.com/office/drawing/2014/main" id="{E67069D0-ACCC-68A4-6D2E-8E0DB710E6B2}"/>
              </a:ext>
            </a:extLst>
          </p:cNvPr>
          <p:cNvSpPr/>
          <p:nvPr/>
        </p:nvSpPr>
        <p:spPr>
          <a:xfrm>
            <a:off x="10103062" y="2743050"/>
            <a:ext cx="1730609" cy="767224"/>
          </a:xfrm>
          <a:prstGeom prst="roundRect">
            <a:avLst>
              <a:gd name="adj" fmla="val 5509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 anchorCtr="0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lvl="0" algn="ctr"/>
            <a:r>
              <a:rPr lang="en-US" altLang="zh-CN" sz="2000" b="1" dirty="0">
                <a:solidFill>
                  <a:schemeClr val="accent6">
                    <a:lumMod val="50000"/>
                  </a:scheme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</a:rPr>
              <a:t>revyos-ros2</a:t>
            </a:r>
          </a:p>
        </p:txBody>
      </p:sp>
      <p:sp>
        <p:nvSpPr>
          <p:cNvPr id="12" name="圆角矩形 2">
            <a:extLst>
              <a:ext uri="{FF2B5EF4-FFF2-40B4-BE49-F238E27FC236}">
                <a16:creationId xmlns:a16="http://schemas.microsoft.com/office/drawing/2014/main" id="{0EE5D354-FE8E-EB44-5FBE-5A878306BE54}"/>
              </a:ext>
            </a:extLst>
          </p:cNvPr>
          <p:cNvSpPr/>
          <p:nvPr/>
        </p:nvSpPr>
        <p:spPr>
          <a:xfrm>
            <a:off x="8231645" y="2749338"/>
            <a:ext cx="1730609" cy="767224"/>
          </a:xfrm>
          <a:prstGeom prst="roundRect">
            <a:avLst>
              <a:gd name="adj" fmla="val 5509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 anchorCtr="0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lvl="0" algn="ctr"/>
            <a:r>
              <a:rPr lang="en-US" altLang="zh-CN" sz="2000" b="1" dirty="0">
                <a:solidFill>
                  <a:schemeClr val="accent2">
                    <a:lumMod val="50000"/>
                  </a:scheme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</a:rPr>
              <a:t>revyos-c910v</a:t>
            </a:r>
          </a:p>
        </p:txBody>
      </p:sp>
    </p:spTree>
    <p:extLst>
      <p:ext uri="{BB962C8B-B14F-4D97-AF65-F5344CB8AC3E}">
        <p14:creationId xmlns:p14="http://schemas.microsoft.com/office/powerpoint/2010/main" val="366221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8" grpId="1" animBg="1"/>
      <p:bldP spid="9" grpId="1" animBg="1"/>
      <p:bldP spid="10" grpId="1" animBg="1"/>
      <p:bldP spid="10" grpId="2" animBg="1"/>
      <p:bldP spid="1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1" hasCustomPrompt="1"/>
          </p:nvPr>
        </p:nvSpPr>
        <p:spPr>
          <a:xfrm>
            <a:off x="254000" y="894127"/>
            <a:ext cx="11474174" cy="396070"/>
          </a:xfrm>
          <a:prstGeom prst="rect">
            <a:avLst/>
          </a:prstGeom>
        </p:spPr>
        <p:txBody>
          <a:bodyPr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None/>
              <a:defRPr sz="24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lvl="0"/>
            <a:r>
              <a:rPr lang="en-US" altLang="en-US" dirty="0"/>
              <a:t>2.3 </a:t>
            </a:r>
            <a:r>
              <a:rPr lang="zh-CN" altLang="en-US" dirty="0"/>
              <a:t>如何支持 </a:t>
            </a:r>
            <a:r>
              <a:rPr lang="en-US" altLang="zh-CN" sz="2400" dirty="0" err="1"/>
              <a:t>XuanTie</a:t>
            </a:r>
            <a:r>
              <a:rPr lang="zh-CN" altLang="en-US" dirty="0"/>
              <a:t> </a:t>
            </a:r>
            <a:r>
              <a:rPr lang="en-US" altLang="zh-CN" dirty="0"/>
              <a:t>RISC-V </a:t>
            </a:r>
            <a:r>
              <a:rPr lang="zh-CN" altLang="en-US" dirty="0"/>
              <a:t>板卡？</a:t>
            </a:r>
            <a:endParaRPr lang="zh-CN" altLang="zh-CN" dirty="0"/>
          </a:p>
        </p:txBody>
      </p:sp>
      <p:sp>
        <p:nvSpPr>
          <p:cNvPr id="11" name="文本占位符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526626" y="1760436"/>
            <a:ext cx="6632378" cy="1907731"/>
          </a:xfrm>
          <a:prstGeom prst="rect">
            <a:avLst/>
          </a:prstGeom>
        </p:spPr>
        <p:txBody>
          <a:bodyPr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None/>
              <a:defRPr sz="1800" b="1" kern="1200">
                <a:solidFill>
                  <a:srgbClr val="509AF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marL="169863" indent="-1698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</a:rPr>
              <a:t>针对不同的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</a:rPr>
              <a:t>SOC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</a:rPr>
              <a:t>，组合使用不同的仓库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</a:endParaRPr>
          </a:p>
          <a:p>
            <a:pPr marL="169863" indent="-1698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</a:rPr>
              <a:t>针对不同使用场景，组合使用不同的仓库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</a:endParaRPr>
          </a:p>
          <a:p>
            <a:pPr marL="169863" indent="-1698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</a:rPr>
              <a:t>新的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</a:rPr>
              <a:t>SOC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</a:rPr>
              <a:t>，只需组合使用新的仓库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02AB69-536E-CD5E-BA03-B8088E58E57D}"/>
              </a:ext>
            </a:extLst>
          </p:cNvPr>
          <p:cNvGrpSpPr/>
          <p:nvPr/>
        </p:nvGrpSpPr>
        <p:grpSpPr>
          <a:xfrm>
            <a:off x="589008" y="4064228"/>
            <a:ext cx="3413754" cy="1597907"/>
            <a:chOff x="337530" y="2743050"/>
            <a:chExt cx="5475831" cy="2359830"/>
          </a:xfrm>
        </p:grpSpPr>
        <p:sp>
          <p:nvSpPr>
            <p:cNvPr id="5" name="圆角矩形 2">
              <a:extLst>
                <a:ext uri="{FF2B5EF4-FFF2-40B4-BE49-F238E27FC236}">
                  <a16:creationId xmlns:a16="http://schemas.microsoft.com/office/drawing/2014/main" id="{CB9F455A-E581-A648-9B82-E45EC97C4BD3}"/>
                </a:ext>
              </a:extLst>
            </p:cNvPr>
            <p:cNvSpPr/>
            <p:nvPr/>
          </p:nvSpPr>
          <p:spPr>
            <a:xfrm>
              <a:off x="337531" y="4461535"/>
              <a:ext cx="5475830" cy="641345"/>
            </a:xfrm>
            <a:prstGeom prst="roundRect">
              <a:avLst>
                <a:gd name="adj" fmla="val 5509"/>
              </a:avLst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 anchorCtr="0"/>
            <a:lstStyle>
              <a:lvl1pPr marL="0" lvl="0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457200" lvl="1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914400" lvl="2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371600" lvl="3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1828800" lvl="4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286000" lvl="5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743200" lvl="6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200400" lvl="7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657600" lvl="8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 lvl="0" algn="ctr"/>
              <a:r>
                <a:rPr lang="en-US" altLang="zh-CN" sz="2000" b="1" dirty="0" err="1">
                  <a:solidFill>
                    <a:schemeClr val="bg2">
                      <a:lumMod val="25000"/>
                    </a:schemeClr>
                  </a:solidFill>
                  <a:latin typeface="Consolas" panose="020B0609020204030204" charset="0"/>
                  <a:ea typeface="微软雅黑" panose="020B0503020204020204" charset="-122"/>
                  <a:cs typeface="Consolas" panose="020B0609020204030204" charset="0"/>
                </a:rPr>
                <a:t>revyos</a:t>
              </a:r>
              <a:r>
                <a:rPr lang="en-US" altLang="zh-CN" sz="2000" b="1" dirty="0">
                  <a:solidFill>
                    <a:schemeClr val="bg2">
                      <a:lumMod val="25000"/>
                    </a:schemeClr>
                  </a:solidFill>
                  <a:latin typeface="Consolas" panose="020B0609020204030204" charset="0"/>
                  <a:ea typeface="微软雅黑" panose="020B0503020204020204" charset="-122"/>
                  <a:cs typeface="Consolas" panose="020B0609020204030204" charset="0"/>
                </a:rPr>
                <a:t>-base</a:t>
              </a:r>
            </a:p>
          </p:txBody>
        </p:sp>
        <p:sp>
          <p:nvSpPr>
            <p:cNvPr id="6" name="圆角矩形 2">
              <a:extLst>
                <a:ext uri="{FF2B5EF4-FFF2-40B4-BE49-F238E27FC236}">
                  <a16:creationId xmlns:a16="http://schemas.microsoft.com/office/drawing/2014/main" id="{43557EF3-98D1-A702-3799-D25DD914A28F}"/>
                </a:ext>
              </a:extLst>
            </p:cNvPr>
            <p:cNvSpPr/>
            <p:nvPr/>
          </p:nvSpPr>
          <p:spPr>
            <a:xfrm>
              <a:off x="337530" y="3680574"/>
              <a:ext cx="5475830" cy="641346"/>
            </a:xfrm>
            <a:prstGeom prst="roundRect">
              <a:avLst>
                <a:gd name="adj" fmla="val 9568"/>
              </a:avLst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anchor="ctr" anchorCtr="0">
              <a:noAutofit/>
            </a:bodyPr>
            <a:lstStyle>
              <a:lvl1pPr marL="0" lvl="0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457200" lvl="1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914400" lvl="2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371600" lvl="3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1828800" lvl="4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286000" lvl="5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743200" lvl="6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200400" lvl="7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657600" lvl="8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 algn="ctr"/>
              <a:r>
                <a:rPr lang="en-US" altLang="zh-CN" sz="2000" b="1" dirty="0" err="1">
                  <a:solidFill>
                    <a:schemeClr val="accent1">
                      <a:lumMod val="50000"/>
                    </a:schemeClr>
                  </a:solidFill>
                  <a:latin typeface="Consolas" panose="020B0609020204030204" charset="0"/>
                  <a:ea typeface="微软雅黑" panose="020B0503020204020204" charset="-122"/>
                </a:rPr>
                <a:t>revyos</a:t>
              </a:r>
              <a:r>
                <a:rPr lang="en-US" altLang="zh-CN" sz="2000" b="1" dirty="0">
                  <a:solidFill>
                    <a:schemeClr val="accent1">
                      <a:lumMod val="50000"/>
                    </a:schemeClr>
                  </a:solidFill>
                  <a:latin typeface="Consolas" panose="020B0609020204030204" charset="0"/>
                  <a:ea typeface="微软雅黑" panose="020B0503020204020204" charset="-122"/>
                </a:rPr>
                <a:t>-addons</a:t>
              </a:r>
            </a:p>
          </p:txBody>
        </p:sp>
        <p:sp>
          <p:nvSpPr>
            <p:cNvPr id="13" name="圆角矩形 2">
              <a:extLst>
                <a:ext uri="{FF2B5EF4-FFF2-40B4-BE49-F238E27FC236}">
                  <a16:creationId xmlns:a16="http://schemas.microsoft.com/office/drawing/2014/main" id="{4CB5E812-8320-5888-355A-44C307204105}"/>
                </a:ext>
              </a:extLst>
            </p:cNvPr>
            <p:cNvSpPr/>
            <p:nvPr/>
          </p:nvSpPr>
          <p:spPr>
            <a:xfrm>
              <a:off x="337531" y="2749338"/>
              <a:ext cx="1730609" cy="767224"/>
            </a:xfrm>
            <a:prstGeom prst="roundRect">
              <a:avLst>
                <a:gd name="adj" fmla="val 5509"/>
              </a:avLst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 anchorCtr="0"/>
            <a:lstStyle>
              <a:lvl1pPr marL="0" lvl="0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457200" lvl="1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914400" lvl="2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371600" lvl="3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1828800" lvl="4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286000" lvl="5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743200" lvl="6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200400" lvl="7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657600" lvl="8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 lvl="0" algn="ctr"/>
              <a:r>
                <a:rPr lang="en-US" altLang="zh-CN" b="1" dirty="0">
                  <a:solidFill>
                    <a:schemeClr val="accent4">
                      <a:lumMod val="50000"/>
                    </a:schemeClr>
                  </a:solidFill>
                  <a:latin typeface="Consolas" panose="020B0609020204030204" charset="0"/>
                  <a:ea typeface="微软雅黑" panose="020B0503020204020204" charset="-122"/>
                  <a:cs typeface="Consolas" panose="020B0609020204030204" charset="0"/>
                </a:rPr>
                <a:t>revyos-gles21</a:t>
              </a:r>
            </a:p>
          </p:txBody>
        </p:sp>
        <p:sp>
          <p:nvSpPr>
            <p:cNvPr id="14" name="圆角矩形 2">
              <a:extLst>
                <a:ext uri="{FF2B5EF4-FFF2-40B4-BE49-F238E27FC236}">
                  <a16:creationId xmlns:a16="http://schemas.microsoft.com/office/drawing/2014/main" id="{8B96F8A7-DEBA-B0DC-517D-9CEEB6CC67CD}"/>
                </a:ext>
              </a:extLst>
            </p:cNvPr>
            <p:cNvSpPr/>
            <p:nvPr/>
          </p:nvSpPr>
          <p:spPr>
            <a:xfrm>
              <a:off x="4082751" y="2743050"/>
              <a:ext cx="1730609" cy="767224"/>
            </a:xfrm>
            <a:prstGeom prst="roundRect">
              <a:avLst>
                <a:gd name="adj" fmla="val 5509"/>
              </a:avLst>
            </a:prstGeom>
            <a:solidFill>
              <a:schemeClr val="accent6">
                <a:lumMod val="20000"/>
                <a:lumOff val="8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 anchorCtr="0"/>
            <a:lstStyle>
              <a:lvl1pPr marL="0" lvl="0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457200" lvl="1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914400" lvl="2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371600" lvl="3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1828800" lvl="4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286000" lvl="5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743200" lvl="6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200400" lvl="7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657600" lvl="8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 lvl="0" algn="ctr"/>
              <a:endParaRPr lang="en-US" altLang="zh-CN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</a:endParaRPr>
            </a:p>
          </p:txBody>
        </p:sp>
        <p:sp>
          <p:nvSpPr>
            <p:cNvPr id="15" name="圆角矩形 2">
              <a:extLst>
                <a:ext uri="{FF2B5EF4-FFF2-40B4-BE49-F238E27FC236}">
                  <a16:creationId xmlns:a16="http://schemas.microsoft.com/office/drawing/2014/main" id="{0B08FC75-0317-0919-0F0B-32157B15A32D}"/>
                </a:ext>
              </a:extLst>
            </p:cNvPr>
            <p:cNvSpPr/>
            <p:nvPr/>
          </p:nvSpPr>
          <p:spPr>
            <a:xfrm>
              <a:off x="2211334" y="2749338"/>
              <a:ext cx="1730609" cy="767224"/>
            </a:xfrm>
            <a:prstGeom prst="roundRect">
              <a:avLst>
                <a:gd name="adj" fmla="val 5509"/>
              </a:avLst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 anchorCtr="0"/>
            <a:lstStyle>
              <a:lvl1pPr marL="0" lvl="0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457200" lvl="1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914400" lvl="2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371600" lvl="3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1828800" lvl="4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286000" lvl="5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743200" lvl="6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200400" lvl="7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657600" lvl="8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 lvl="0" algn="ctr"/>
              <a:r>
                <a:rPr lang="en-US" altLang="zh-CN" b="1" dirty="0">
                  <a:solidFill>
                    <a:schemeClr val="accent2">
                      <a:lumMod val="50000"/>
                    </a:schemeClr>
                  </a:solidFill>
                  <a:latin typeface="Consolas" panose="020B0609020204030204" charset="0"/>
                  <a:ea typeface="微软雅黑" panose="020B0503020204020204" charset="-122"/>
                  <a:cs typeface="Consolas" panose="020B0609020204030204" charset="0"/>
                </a:rPr>
                <a:t>revyos-c910v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E9E2F7C-FF28-4A08-F470-8A4286D62BBB}"/>
              </a:ext>
            </a:extLst>
          </p:cNvPr>
          <p:cNvGrpSpPr/>
          <p:nvPr/>
        </p:nvGrpSpPr>
        <p:grpSpPr>
          <a:xfrm>
            <a:off x="8130995" y="4072744"/>
            <a:ext cx="3413754" cy="1597907"/>
            <a:chOff x="337530" y="2743050"/>
            <a:chExt cx="5475831" cy="2359830"/>
          </a:xfrm>
        </p:grpSpPr>
        <p:sp>
          <p:nvSpPr>
            <p:cNvPr id="17" name="圆角矩形 2">
              <a:extLst>
                <a:ext uri="{FF2B5EF4-FFF2-40B4-BE49-F238E27FC236}">
                  <a16:creationId xmlns:a16="http://schemas.microsoft.com/office/drawing/2014/main" id="{B5717703-768C-0A33-4D22-8C66D9FFBE18}"/>
                </a:ext>
              </a:extLst>
            </p:cNvPr>
            <p:cNvSpPr/>
            <p:nvPr/>
          </p:nvSpPr>
          <p:spPr>
            <a:xfrm>
              <a:off x="337531" y="4461535"/>
              <a:ext cx="5475830" cy="641345"/>
            </a:xfrm>
            <a:prstGeom prst="roundRect">
              <a:avLst>
                <a:gd name="adj" fmla="val 5509"/>
              </a:avLst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 anchorCtr="0"/>
            <a:lstStyle>
              <a:lvl1pPr marL="0" lvl="0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457200" lvl="1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914400" lvl="2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371600" lvl="3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1828800" lvl="4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286000" lvl="5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743200" lvl="6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200400" lvl="7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657600" lvl="8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 lvl="0" algn="ctr"/>
              <a:r>
                <a:rPr lang="en-US" altLang="zh-CN" sz="2000" b="1" dirty="0" err="1">
                  <a:solidFill>
                    <a:schemeClr val="bg2">
                      <a:lumMod val="25000"/>
                    </a:schemeClr>
                  </a:solidFill>
                  <a:latin typeface="Consolas" panose="020B0609020204030204" charset="0"/>
                  <a:ea typeface="微软雅黑" panose="020B0503020204020204" charset="-122"/>
                  <a:cs typeface="Consolas" panose="020B0609020204030204" charset="0"/>
                </a:rPr>
                <a:t>revyos</a:t>
              </a:r>
              <a:r>
                <a:rPr lang="en-US" altLang="zh-CN" sz="2000" b="1" dirty="0">
                  <a:solidFill>
                    <a:schemeClr val="bg2">
                      <a:lumMod val="25000"/>
                    </a:schemeClr>
                  </a:solidFill>
                  <a:latin typeface="Consolas" panose="020B0609020204030204" charset="0"/>
                  <a:ea typeface="微软雅黑" panose="020B0503020204020204" charset="-122"/>
                  <a:cs typeface="Consolas" panose="020B0609020204030204" charset="0"/>
                </a:rPr>
                <a:t>-base</a:t>
              </a:r>
            </a:p>
          </p:txBody>
        </p:sp>
        <p:sp>
          <p:nvSpPr>
            <p:cNvPr id="18" name="圆角矩形 2">
              <a:extLst>
                <a:ext uri="{FF2B5EF4-FFF2-40B4-BE49-F238E27FC236}">
                  <a16:creationId xmlns:a16="http://schemas.microsoft.com/office/drawing/2014/main" id="{4B35DAF9-FA1D-86E8-FB0D-DD56445CC1F8}"/>
                </a:ext>
              </a:extLst>
            </p:cNvPr>
            <p:cNvSpPr/>
            <p:nvPr/>
          </p:nvSpPr>
          <p:spPr>
            <a:xfrm>
              <a:off x="337530" y="3680574"/>
              <a:ext cx="5475830" cy="641346"/>
            </a:xfrm>
            <a:prstGeom prst="roundRect">
              <a:avLst>
                <a:gd name="adj" fmla="val 9568"/>
              </a:avLst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anchor="ctr" anchorCtr="0">
              <a:noAutofit/>
            </a:bodyPr>
            <a:lstStyle>
              <a:lvl1pPr marL="0" lvl="0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457200" lvl="1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914400" lvl="2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371600" lvl="3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1828800" lvl="4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286000" lvl="5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743200" lvl="6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200400" lvl="7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657600" lvl="8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 algn="ctr"/>
              <a:r>
                <a:rPr lang="en-US" altLang="zh-CN" sz="2000" b="1" dirty="0" err="1">
                  <a:solidFill>
                    <a:schemeClr val="accent1">
                      <a:lumMod val="50000"/>
                    </a:schemeClr>
                  </a:solidFill>
                  <a:latin typeface="Consolas" panose="020B0609020204030204" charset="0"/>
                  <a:ea typeface="微软雅黑" panose="020B0503020204020204" charset="-122"/>
                </a:rPr>
                <a:t>revyos</a:t>
              </a:r>
              <a:r>
                <a:rPr lang="en-US" altLang="zh-CN" sz="2000" b="1" dirty="0">
                  <a:solidFill>
                    <a:schemeClr val="accent1">
                      <a:lumMod val="50000"/>
                    </a:schemeClr>
                  </a:solidFill>
                  <a:latin typeface="Consolas" panose="020B0609020204030204" charset="0"/>
                  <a:ea typeface="微软雅黑" panose="020B0503020204020204" charset="-122"/>
                </a:rPr>
                <a:t>-addons</a:t>
              </a:r>
            </a:p>
          </p:txBody>
        </p:sp>
        <p:sp>
          <p:nvSpPr>
            <p:cNvPr id="19" name="圆角矩形 2">
              <a:extLst>
                <a:ext uri="{FF2B5EF4-FFF2-40B4-BE49-F238E27FC236}">
                  <a16:creationId xmlns:a16="http://schemas.microsoft.com/office/drawing/2014/main" id="{D0D719A9-26B9-1364-84FB-575D7C70CB0C}"/>
                </a:ext>
              </a:extLst>
            </p:cNvPr>
            <p:cNvSpPr/>
            <p:nvPr/>
          </p:nvSpPr>
          <p:spPr>
            <a:xfrm>
              <a:off x="337531" y="2749338"/>
              <a:ext cx="1730609" cy="767224"/>
            </a:xfrm>
            <a:prstGeom prst="roundRect">
              <a:avLst>
                <a:gd name="adj" fmla="val 5509"/>
              </a:avLst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 anchorCtr="0"/>
            <a:lstStyle>
              <a:lvl1pPr marL="0" lvl="0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457200" lvl="1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914400" lvl="2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371600" lvl="3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1828800" lvl="4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286000" lvl="5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743200" lvl="6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200400" lvl="7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657600" lvl="8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 lvl="0" algn="ctr"/>
              <a:r>
                <a:rPr lang="en-US" altLang="zh-CN" b="1" dirty="0">
                  <a:solidFill>
                    <a:schemeClr val="accent4">
                      <a:lumMod val="50000"/>
                    </a:schemeClr>
                  </a:solidFill>
                  <a:latin typeface="Consolas" panose="020B0609020204030204" charset="0"/>
                  <a:ea typeface="微软雅黑" panose="020B0503020204020204" charset="-122"/>
                  <a:cs typeface="Consolas" panose="020B0609020204030204" charset="0"/>
                </a:rPr>
                <a:t>revyos-gles21</a:t>
              </a:r>
            </a:p>
          </p:txBody>
        </p:sp>
        <p:sp>
          <p:nvSpPr>
            <p:cNvPr id="20" name="圆角矩形 2">
              <a:extLst>
                <a:ext uri="{FF2B5EF4-FFF2-40B4-BE49-F238E27FC236}">
                  <a16:creationId xmlns:a16="http://schemas.microsoft.com/office/drawing/2014/main" id="{DCD187EA-3C8F-7D1D-E007-DF66D94E46A6}"/>
                </a:ext>
              </a:extLst>
            </p:cNvPr>
            <p:cNvSpPr/>
            <p:nvPr/>
          </p:nvSpPr>
          <p:spPr>
            <a:xfrm>
              <a:off x="4082751" y="2743050"/>
              <a:ext cx="1730609" cy="767224"/>
            </a:xfrm>
            <a:prstGeom prst="roundRect">
              <a:avLst>
                <a:gd name="adj" fmla="val 5509"/>
              </a:avLst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 anchorCtr="0"/>
            <a:lstStyle>
              <a:lvl1pPr marL="0" lvl="0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457200" lvl="1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914400" lvl="2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371600" lvl="3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1828800" lvl="4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286000" lvl="5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743200" lvl="6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200400" lvl="7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657600" lvl="8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 lvl="0" algn="ctr"/>
              <a:r>
                <a:rPr lang="en-US" altLang="zh-CN" b="1" dirty="0">
                  <a:solidFill>
                    <a:schemeClr val="accent6">
                      <a:lumMod val="50000"/>
                    </a:schemeClr>
                  </a:solidFill>
                  <a:latin typeface="Consolas" panose="020B0609020204030204" charset="0"/>
                  <a:ea typeface="微软雅黑" panose="020B0503020204020204" charset="-122"/>
                  <a:cs typeface="Consolas" panose="020B0609020204030204" charset="0"/>
                </a:rPr>
                <a:t>revyos-ros2</a:t>
              </a:r>
            </a:p>
          </p:txBody>
        </p:sp>
        <p:sp>
          <p:nvSpPr>
            <p:cNvPr id="21" name="圆角矩形 2">
              <a:extLst>
                <a:ext uri="{FF2B5EF4-FFF2-40B4-BE49-F238E27FC236}">
                  <a16:creationId xmlns:a16="http://schemas.microsoft.com/office/drawing/2014/main" id="{F55B00AC-BAE3-8B0F-197F-967F63BBE794}"/>
                </a:ext>
              </a:extLst>
            </p:cNvPr>
            <p:cNvSpPr/>
            <p:nvPr/>
          </p:nvSpPr>
          <p:spPr>
            <a:xfrm>
              <a:off x="2211334" y="2749338"/>
              <a:ext cx="1730609" cy="767224"/>
            </a:xfrm>
            <a:prstGeom prst="roundRect">
              <a:avLst>
                <a:gd name="adj" fmla="val 5509"/>
              </a:avLst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 anchorCtr="0"/>
            <a:lstStyle>
              <a:lvl1pPr marL="0" lvl="0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457200" lvl="1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914400" lvl="2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371600" lvl="3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1828800" lvl="4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286000" lvl="5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743200" lvl="6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200400" lvl="7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657600" lvl="8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 lvl="0" algn="ctr"/>
              <a:r>
                <a:rPr lang="en-US" altLang="zh-CN" b="1" dirty="0">
                  <a:solidFill>
                    <a:schemeClr val="accent2">
                      <a:lumMod val="50000"/>
                    </a:schemeClr>
                  </a:solidFill>
                  <a:latin typeface="Consolas" panose="020B0609020204030204" charset="0"/>
                  <a:ea typeface="微软雅黑" panose="020B0503020204020204" charset="-122"/>
                  <a:cs typeface="Consolas" panose="020B0609020204030204" charset="0"/>
                </a:rPr>
                <a:t>revyos-c910v</a:t>
              </a:r>
            </a:p>
          </p:txBody>
        </p:sp>
      </p:grpSp>
      <p:sp>
        <p:nvSpPr>
          <p:cNvPr id="22" name="文本占位符 2">
            <a:extLst>
              <a:ext uri="{FF2B5EF4-FFF2-40B4-BE49-F238E27FC236}">
                <a16:creationId xmlns:a16="http://schemas.microsoft.com/office/drawing/2014/main" id="{32DF70A6-0D23-7A33-E051-3743CFCF3B51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903613" y="5777450"/>
            <a:ext cx="2784541" cy="501785"/>
          </a:xfrm>
          <a:prstGeom prst="rect">
            <a:avLst/>
          </a:prstGeom>
        </p:spPr>
        <p:txBody>
          <a:bodyPr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None/>
              <a:defRPr sz="1800" b="1" kern="1200">
                <a:solidFill>
                  <a:srgbClr val="509AF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</a:rPr>
              <a:t>现阶段 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TH1520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CE34F6-FAFD-FDAA-E8D3-51A18E497B14}"/>
              </a:ext>
            </a:extLst>
          </p:cNvPr>
          <p:cNvGrpSpPr/>
          <p:nvPr/>
        </p:nvGrpSpPr>
        <p:grpSpPr>
          <a:xfrm>
            <a:off x="4294243" y="4072744"/>
            <a:ext cx="3413754" cy="1593649"/>
            <a:chOff x="337530" y="2749338"/>
            <a:chExt cx="5475831" cy="2353542"/>
          </a:xfrm>
        </p:grpSpPr>
        <p:sp>
          <p:nvSpPr>
            <p:cNvPr id="24" name="圆角矩形 2">
              <a:extLst>
                <a:ext uri="{FF2B5EF4-FFF2-40B4-BE49-F238E27FC236}">
                  <a16:creationId xmlns:a16="http://schemas.microsoft.com/office/drawing/2014/main" id="{DF2E9DFD-86DF-4D81-093B-3F4E3D3008A3}"/>
                </a:ext>
              </a:extLst>
            </p:cNvPr>
            <p:cNvSpPr/>
            <p:nvPr/>
          </p:nvSpPr>
          <p:spPr>
            <a:xfrm>
              <a:off x="337531" y="4461535"/>
              <a:ext cx="5475830" cy="641345"/>
            </a:xfrm>
            <a:prstGeom prst="roundRect">
              <a:avLst>
                <a:gd name="adj" fmla="val 5509"/>
              </a:avLst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 anchorCtr="0"/>
            <a:lstStyle>
              <a:lvl1pPr marL="0" lvl="0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457200" lvl="1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914400" lvl="2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371600" lvl="3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1828800" lvl="4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286000" lvl="5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743200" lvl="6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200400" lvl="7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657600" lvl="8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 lvl="0" algn="ctr"/>
              <a:r>
                <a:rPr lang="en-US" altLang="zh-CN" sz="2000" b="1" dirty="0" err="1">
                  <a:solidFill>
                    <a:schemeClr val="bg2">
                      <a:lumMod val="25000"/>
                    </a:schemeClr>
                  </a:solidFill>
                  <a:latin typeface="Consolas" panose="020B0609020204030204" charset="0"/>
                  <a:ea typeface="微软雅黑" panose="020B0503020204020204" charset="-122"/>
                  <a:cs typeface="Consolas" panose="020B0609020204030204" charset="0"/>
                </a:rPr>
                <a:t>revyos</a:t>
              </a:r>
              <a:r>
                <a:rPr lang="en-US" altLang="zh-CN" sz="2000" b="1" dirty="0">
                  <a:solidFill>
                    <a:schemeClr val="bg2">
                      <a:lumMod val="25000"/>
                    </a:schemeClr>
                  </a:solidFill>
                  <a:latin typeface="Consolas" panose="020B0609020204030204" charset="0"/>
                  <a:ea typeface="微软雅黑" panose="020B0503020204020204" charset="-122"/>
                  <a:cs typeface="Consolas" panose="020B0609020204030204" charset="0"/>
                </a:rPr>
                <a:t>-base</a:t>
              </a:r>
            </a:p>
          </p:txBody>
        </p:sp>
        <p:sp>
          <p:nvSpPr>
            <p:cNvPr id="25" name="圆角矩形 2">
              <a:extLst>
                <a:ext uri="{FF2B5EF4-FFF2-40B4-BE49-F238E27FC236}">
                  <a16:creationId xmlns:a16="http://schemas.microsoft.com/office/drawing/2014/main" id="{47B8347A-6295-6107-49AD-BB342D46AA51}"/>
                </a:ext>
              </a:extLst>
            </p:cNvPr>
            <p:cNvSpPr/>
            <p:nvPr/>
          </p:nvSpPr>
          <p:spPr>
            <a:xfrm>
              <a:off x="337530" y="3680574"/>
              <a:ext cx="5475830" cy="641346"/>
            </a:xfrm>
            <a:prstGeom prst="roundRect">
              <a:avLst>
                <a:gd name="adj" fmla="val 9568"/>
              </a:avLst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anchor="ctr" anchorCtr="0">
              <a:noAutofit/>
            </a:bodyPr>
            <a:lstStyle>
              <a:lvl1pPr marL="0" lvl="0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457200" lvl="1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914400" lvl="2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371600" lvl="3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1828800" lvl="4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286000" lvl="5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743200" lvl="6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200400" lvl="7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657600" lvl="8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 algn="ctr"/>
              <a:r>
                <a:rPr lang="en-US" altLang="zh-CN" sz="2000" b="1" dirty="0" err="1">
                  <a:solidFill>
                    <a:schemeClr val="accent1">
                      <a:lumMod val="50000"/>
                    </a:schemeClr>
                  </a:solidFill>
                  <a:latin typeface="Consolas" panose="020B0609020204030204" charset="0"/>
                  <a:ea typeface="微软雅黑" panose="020B0503020204020204" charset="-122"/>
                </a:rPr>
                <a:t>revyos</a:t>
              </a:r>
              <a:r>
                <a:rPr lang="en-US" altLang="zh-CN" sz="2000" b="1" dirty="0">
                  <a:solidFill>
                    <a:schemeClr val="accent1">
                      <a:lumMod val="50000"/>
                    </a:schemeClr>
                  </a:solidFill>
                  <a:latin typeface="Consolas" panose="020B0609020204030204" charset="0"/>
                  <a:ea typeface="微软雅黑" panose="020B0503020204020204" charset="-122"/>
                </a:rPr>
                <a:t>-addons</a:t>
              </a:r>
            </a:p>
          </p:txBody>
        </p:sp>
        <p:sp>
          <p:nvSpPr>
            <p:cNvPr id="26" name="圆角矩形 2">
              <a:extLst>
                <a:ext uri="{FF2B5EF4-FFF2-40B4-BE49-F238E27FC236}">
                  <a16:creationId xmlns:a16="http://schemas.microsoft.com/office/drawing/2014/main" id="{DE9B580C-B27F-77FE-E1C3-A0D003267A9E}"/>
                </a:ext>
              </a:extLst>
            </p:cNvPr>
            <p:cNvSpPr/>
            <p:nvPr/>
          </p:nvSpPr>
          <p:spPr>
            <a:xfrm>
              <a:off x="337532" y="2749338"/>
              <a:ext cx="1730609" cy="767224"/>
            </a:xfrm>
            <a:prstGeom prst="roundRect">
              <a:avLst>
                <a:gd name="adj" fmla="val 5509"/>
              </a:avLst>
            </a:prstGeom>
            <a:solidFill>
              <a:schemeClr val="accent4">
                <a:lumMod val="20000"/>
                <a:lumOff val="8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 anchorCtr="0"/>
            <a:lstStyle>
              <a:lvl1pPr marL="0" lvl="0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457200" lvl="1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914400" lvl="2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371600" lvl="3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1828800" lvl="4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286000" lvl="5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743200" lvl="6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200400" lvl="7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657600" lvl="8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 lvl="0" algn="ctr"/>
              <a:endParaRPr lang="en-US" altLang="zh-CN" b="1" dirty="0">
                <a:solidFill>
                  <a:schemeClr val="accent4">
                    <a:lumMod val="50000"/>
                  </a:scheme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</a:endParaRPr>
            </a:p>
          </p:txBody>
        </p:sp>
        <p:sp>
          <p:nvSpPr>
            <p:cNvPr id="27" name="圆角矩形 2">
              <a:extLst>
                <a:ext uri="{FF2B5EF4-FFF2-40B4-BE49-F238E27FC236}">
                  <a16:creationId xmlns:a16="http://schemas.microsoft.com/office/drawing/2014/main" id="{049C1C43-841B-3874-7C32-C9A202AB6F3B}"/>
                </a:ext>
              </a:extLst>
            </p:cNvPr>
            <p:cNvSpPr/>
            <p:nvPr/>
          </p:nvSpPr>
          <p:spPr>
            <a:xfrm>
              <a:off x="4082752" y="2749338"/>
              <a:ext cx="1730609" cy="767224"/>
            </a:xfrm>
            <a:prstGeom prst="roundRect">
              <a:avLst>
                <a:gd name="adj" fmla="val 5509"/>
              </a:avLst>
            </a:prstGeom>
            <a:solidFill>
              <a:schemeClr val="accent6">
                <a:lumMod val="20000"/>
                <a:lumOff val="8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 anchorCtr="0"/>
            <a:lstStyle>
              <a:lvl1pPr marL="0" lvl="0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457200" lvl="1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914400" lvl="2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371600" lvl="3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1828800" lvl="4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286000" lvl="5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743200" lvl="6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200400" lvl="7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657600" lvl="8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 lvl="0" algn="ctr"/>
              <a:endParaRPr lang="en-US" altLang="zh-CN" b="1" dirty="0">
                <a:solidFill>
                  <a:schemeClr val="accent6">
                    <a:lumMod val="50000"/>
                  </a:scheme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</a:endParaRPr>
            </a:p>
          </p:txBody>
        </p:sp>
        <p:sp>
          <p:nvSpPr>
            <p:cNvPr id="28" name="圆角矩形 2">
              <a:extLst>
                <a:ext uri="{FF2B5EF4-FFF2-40B4-BE49-F238E27FC236}">
                  <a16:creationId xmlns:a16="http://schemas.microsoft.com/office/drawing/2014/main" id="{31BC5D67-2789-2212-D340-EC979B598ABB}"/>
                </a:ext>
              </a:extLst>
            </p:cNvPr>
            <p:cNvSpPr/>
            <p:nvPr/>
          </p:nvSpPr>
          <p:spPr>
            <a:xfrm>
              <a:off x="2211334" y="2749338"/>
              <a:ext cx="1730609" cy="767224"/>
            </a:xfrm>
            <a:prstGeom prst="roundRect">
              <a:avLst>
                <a:gd name="adj" fmla="val 5509"/>
              </a:avLst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 anchorCtr="0"/>
            <a:lstStyle>
              <a:lvl1pPr marL="0" lvl="0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457200" lvl="1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914400" lvl="2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371600" lvl="3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1828800" lvl="4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286000" lvl="5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743200" lvl="6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200400" lvl="7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657600" lvl="8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 lvl="0" algn="ctr"/>
              <a:r>
                <a:rPr lang="en-US" altLang="zh-CN" b="1" dirty="0">
                  <a:solidFill>
                    <a:schemeClr val="accent2">
                      <a:lumMod val="50000"/>
                    </a:schemeClr>
                  </a:solidFill>
                  <a:latin typeface="Consolas" panose="020B0609020204030204" charset="0"/>
                  <a:ea typeface="微软雅黑" panose="020B0503020204020204" charset="-122"/>
                  <a:cs typeface="Consolas" panose="020B0609020204030204" charset="0"/>
                </a:rPr>
                <a:t>revyos-c910v</a:t>
              </a:r>
            </a:p>
          </p:txBody>
        </p:sp>
      </p:grpSp>
      <p:sp>
        <p:nvSpPr>
          <p:cNvPr id="30" name="文本占位符 2">
            <a:extLst>
              <a:ext uri="{FF2B5EF4-FFF2-40B4-BE49-F238E27FC236}">
                <a16:creationId xmlns:a16="http://schemas.microsoft.com/office/drawing/2014/main" id="{B353430D-E8CF-2781-0D90-F3A17D93EED9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4541720" y="5777449"/>
            <a:ext cx="2784541" cy="501785"/>
          </a:xfrm>
          <a:prstGeom prst="rect">
            <a:avLst/>
          </a:prstGeom>
        </p:spPr>
        <p:txBody>
          <a:bodyPr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None/>
              <a:defRPr sz="1800" b="1" kern="1200">
                <a:solidFill>
                  <a:srgbClr val="509AF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</a:rPr>
              <a:t>现阶段 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SG2042</a:t>
            </a:r>
          </a:p>
        </p:txBody>
      </p:sp>
      <p:sp>
        <p:nvSpPr>
          <p:cNvPr id="31" name="文本占位符 2">
            <a:extLst>
              <a:ext uri="{FF2B5EF4-FFF2-40B4-BE49-F238E27FC236}">
                <a16:creationId xmlns:a16="http://schemas.microsoft.com/office/drawing/2014/main" id="{8A769DA9-C3CF-6F95-5FD3-0D55B76B69AD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8445600" y="5721328"/>
            <a:ext cx="2784541" cy="501785"/>
          </a:xfrm>
          <a:prstGeom prst="rect">
            <a:avLst/>
          </a:prstGeom>
        </p:spPr>
        <p:txBody>
          <a:bodyPr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None/>
              <a:defRPr sz="1800" b="1" kern="1200">
                <a:solidFill>
                  <a:srgbClr val="509AF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</a:rPr>
              <a:t>增加 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ROS2 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</a:rPr>
              <a:t>支持的 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TH1520</a:t>
            </a:r>
          </a:p>
        </p:txBody>
      </p:sp>
      <p:sp>
        <p:nvSpPr>
          <p:cNvPr id="38" name="文本占位符 2">
            <a:extLst>
              <a:ext uri="{FF2B5EF4-FFF2-40B4-BE49-F238E27FC236}">
                <a16:creationId xmlns:a16="http://schemas.microsoft.com/office/drawing/2014/main" id="{C07BB1F8-B81E-C609-0D4C-C8EFDA9E3FB3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7282037" y="3455644"/>
            <a:ext cx="4333702" cy="501785"/>
          </a:xfrm>
          <a:prstGeom prst="rect">
            <a:avLst/>
          </a:prstGeom>
        </p:spPr>
        <p:txBody>
          <a:bodyPr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None/>
              <a:defRPr sz="1800" b="1" kern="1200">
                <a:solidFill>
                  <a:srgbClr val="509AF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</a:rPr>
              <a:t>未来的 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SG2044 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</a:rPr>
              <a:t>（可能）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103C77E-99D1-9AF4-91A4-891E979A6F7B}"/>
              </a:ext>
            </a:extLst>
          </p:cNvPr>
          <p:cNvGrpSpPr/>
          <p:nvPr/>
        </p:nvGrpSpPr>
        <p:grpSpPr>
          <a:xfrm>
            <a:off x="6967432" y="1804237"/>
            <a:ext cx="4589223" cy="1600730"/>
            <a:chOff x="6943263" y="1623574"/>
            <a:chExt cx="4589223" cy="160073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78E0B86-A917-070A-2606-89BD93633B59}"/>
                </a:ext>
              </a:extLst>
            </p:cNvPr>
            <p:cNvGrpSpPr/>
            <p:nvPr/>
          </p:nvGrpSpPr>
          <p:grpSpPr>
            <a:xfrm>
              <a:off x="6943263" y="1626397"/>
              <a:ext cx="4589223" cy="1597907"/>
              <a:chOff x="337530" y="2743050"/>
              <a:chExt cx="7361342" cy="2359830"/>
            </a:xfrm>
          </p:grpSpPr>
          <p:sp>
            <p:nvSpPr>
              <p:cNvPr id="33" name="圆角矩形 2">
                <a:extLst>
                  <a:ext uri="{FF2B5EF4-FFF2-40B4-BE49-F238E27FC236}">
                    <a16:creationId xmlns:a16="http://schemas.microsoft.com/office/drawing/2014/main" id="{C32BA9AF-5E10-6118-9D09-846835387123}"/>
                  </a:ext>
                </a:extLst>
              </p:cNvPr>
              <p:cNvSpPr/>
              <p:nvPr/>
            </p:nvSpPr>
            <p:spPr>
              <a:xfrm>
                <a:off x="337532" y="4461535"/>
                <a:ext cx="7361340" cy="641345"/>
              </a:xfrm>
              <a:prstGeom prst="roundRect">
                <a:avLst>
                  <a:gd name="adj" fmla="val 5509"/>
                </a:avLst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anchor="ctr" anchorCtr="0"/>
              <a:lstStyle>
                <a:lvl1pPr marL="0" lvl="0" algn="l" defTabSz="914400">
                  <a:defRPr sz="1800" kern="120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1pPr>
                <a:lvl2pPr marL="457200" lvl="1" algn="l" defTabSz="914400">
                  <a:defRPr sz="1800" kern="120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2pPr>
                <a:lvl3pPr marL="914400" lvl="2" algn="l" defTabSz="914400">
                  <a:defRPr sz="1800" kern="120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3pPr>
                <a:lvl4pPr marL="1371600" lvl="3" algn="l" defTabSz="914400">
                  <a:defRPr sz="1800" kern="120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4pPr>
                <a:lvl5pPr marL="1828800" lvl="4" algn="l" defTabSz="914400">
                  <a:defRPr sz="1800" kern="120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5pPr>
                <a:lvl6pPr marL="2286000" lvl="5" algn="l" defTabSz="914400">
                  <a:defRPr sz="1800" kern="120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6pPr>
                <a:lvl7pPr marL="2743200" lvl="6" algn="l" defTabSz="914400">
                  <a:defRPr sz="1800" kern="120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7pPr>
                <a:lvl8pPr marL="3200400" lvl="7" algn="l" defTabSz="914400">
                  <a:defRPr sz="1800" kern="120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8pPr>
                <a:lvl9pPr marL="3657600" lvl="8" algn="l" defTabSz="914400">
                  <a:defRPr sz="1800" kern="120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9pPr>
              </a:lstStyle>
              <a:p>
                <a:pPr lvl="0" algn="ctr"/>
                <a:r>
                  <a:rPr lang="en-US" altLang="zh-CN" sz="2000" b="1" dirty="0" err="1">
                    <a:solidFill>
                      <a:schemeClr val="bg2">
                        <a:lumMod val="25000"/>
                      </a:schemeClr>
                    </a:solidFill>
                    <a:latin typeface="Consolas" panose="020B0609020204030204" charset="0"/>
                    <a:ea typeface="微软雅黑" panose="020B0503020204020204" charset="-122"/>
                    <a:cs typeface="Consolas" panose="020B0609020204030204" charset="0"/>
                  </a:rPr>
                  <a:t>revyos</a:t>
                </a:r>
                <a:r>
                  <a:rPr lang="en-US" altLang="zh-CN" sz="2000" b="1" dirty="0">
                    <a:solidFill>
                      <a:schemeClr val="bg2">
                        <a:lumMod val="25000"/>
                      </a:schemeClr>
                    </a:solidFill>
                    <a:latin typeface="Consolas" panose="020B0609020204030204" charset="0"/>
                    <a:ea typeface="微软雅黑" panose="020B0503020204020204" charset="-122"/>
                    <a:cs typeface="Consolas" panose="020B0609020204030204" charset="0"/>
                  </a:rPr>
                  <a:t>-base</a:t>
                </a:r>
              </a:p>
            </p:txBody>
          </p:sp>
          <p:sp>
            <p:nvSpPr>
              <p:cNvPr id="34" name="圆角矩形 2">
                <a:extLst>
                  <a:ext uri="{FF2B5EF4-FFF2-40B4-BE49-F238E27FC236}">
                    <a16:creationId xmlns:a16="http://schemas.microsoft.com/office/drawing/2014/main" id="{4C3C1E8A-DC20-4BAF-3124-B5EF1136F6B7}"/>
                  </a:ext>
                </a:extLst>
              </p:cNvPr>
              <p:cNvSpPr/>
              <p:nvPr/>
            </p:nvSpPr>
            <p:spPr>
              <a:xfrm>
                <a:off x="337530" y="3680574"/>
                <a:ext cx="7361341" cy="641345"/>
              </a:xfrm>
              <a:prstGeom prst="roundRect">
                <a:avLst>
                  <a:gd name="adj" fmla="val 9568"/>
                </a:avLst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 anchor="ctr" anchorCtr="0">
                <a:noAutofit/>
              </a:bodyPr>
              <a:lstStyle>
                <a:lvl1pPr marL="0" lvl="0" algn="l" defTabSz="914400">
                  <a:defRPr sz="1800" kern="120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1pPr>
                <a:lvl2pPr marL="457200" lvl="1" algn="l" defTabSz="914400">
                  <a:defRPr sz="1800" kern="120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2pPr>
                <a:lvl3pPr marL="914400" lvl="2" algn="l" defTabSz="914400">
                  <a:defRPr sz="1800" kern="120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3pPr>
                <a:lvl4pPr marL="1371600" lvl="3" algn="l" defTabSz="914400">
                  <a:defRPr sz="1800" kern="120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4pPr>
                <a:lvl5pPr marL="1828800" lvl="4" algn="l" defTabSz="914400">
                  <a:defRPr sz="1800" kern="120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5pPr>
                <a:lvl6pPr marL="2286000" lvl="5" algn="l" defTabSz="914400">
                  <a:defRPr sz="1800" kern="120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6pPr>
                <a:lvl7pPr marL="2743200" lvl="6" algn="l" defTabSz="914400">
                  <a:defRPr sz="1800" kern="120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7pPr>
                <a:lvl8pPr marL="3200400" lvl="7" algn="l" defTabSz="914400">
                  <a:defRPr sz="1800" kern="120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8pPr>
                <a:lvl9pPr marL="3657600" lvl="8" algn="l" defTabSz="914400">
                  <a:defRPr sz="1800" kern="120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9pPr>
              </a:lstStyle>
              <a:p>
                <a:pPr algn="ctr"/>
                <a:r>
                  <a:rPr lang="en-US" altLang="zh-CN" sz="2000" b="1" dirty="0" err="1">
                    <a:solidFill>
                      <a:schemeClr val="accent1">
                        <a:lumMod val="50000"/>
                      </a:schemeClr>
                    </a:solidFill>
                    <a:latin typeface="Consolas" panose="020B0609020204030204" charset="0"/>
                    <a:ea typeface="微软雅黑" panose="020B0503020204020204" charset="-122"/>
                  </a:rPr>
                  <a:t>revyos</a:t>
                </a:r>
                <a:r>
                  <a:rPr lang="en-US" altLang="zh-CN" sz="2000" b="1" dirty="0">
                    <a:solidFill>
                      <a:schemeClr val="accent1">
                        <a:lumMod val="50000"/>
                      </a:schemeClr>
                    </a:solidFill>
                    <a:latin typeface="Consolas" panose="020B0609020204030204" charset="0"/>
                    <a:ea typeface="微软雅黑" panose="020B0503020204020204" charset="-122"/>
                  </a:rPr>
                  <a:t>-addons</a:t>
                </a:r>
              </a:p>
            </p:txBody>
          </p:sp>
          <p:sp>
            <p:nvSpPr>
              <p:cNvPr id="35" name="圆角矩形 2">
                <a:extLst>
                  <a:ext uri="{FF2B5EF4-FFF2-40B4-BE49-F238E27FC236}">
                    <a16:creationId xmlns:a16="http://schemas.microsoft.com/office/drawing/2014/main" id="{C364CDD8-5CBD-85B3-21CF-DC30273062FA}"/>
                  </a:ext>
                </a:extLst>
              </p:cNvPr>
              <p:cNvSpPr/>
              <p:nvPr/>
            </p:nvSpPr>
            <p:spPr>
              <a:xfrm>
                <a:off x="337531" y="2749338"/>
                <a:ext cx="1730609" cy="767224"/>
              </a:xfrm>
              <a:prstGeom prst="roundRect">
                <a:avLst>
                  <a:gd name="adj" fmla="val 550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anchor="ctr" anchorCtr="0"/>
              <a:lstStyle>
                <a:lvl1pPr marL="0" lvl="0" algn="l" defTabSz="914400">
                  <a:defRPr sz="1800" kern="120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1pPr>
                <a:lvl2pPr marL="457200" lvl="1" algn="l" defTabSz="914400">
                  <a:defRPr sz="1800" kern="120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2pPr>
                <a:lvl3pPr marL="914400" lvl="2" algn="l" defTabSz="914400">
                  <a:defRPr sz="1800" kern="120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3pPr>
                <a:lvl4pPr marL="1371600" lvl="3" algn="l" defTabSz="914400">
                  <a:defRPr sz="1800" kern="120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4pPr>
                <a:lvl5pPr marL="1828800" lvl="4" algn="l" defTabSz="914400">
                  <a:defRPr sz="1800" kern="120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5pPr>
                <a:lvl6pPr marL="2286000" lvl="5" algn="l" defTabSz="914400">
                  <a:defRPr sz="1800" kern="120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6pPr>
                <a:lvl7pPr marL="2743200" lvl="6" algn="l" defTabSz="914400">
                  <a:defRPr sz="1800" kern="120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7pPr>
                <a:lvl8pPr marL="3200400" lvl="7" algn="l" defTabSz="914400">
                  <a:defRPr sz="1800" kern="120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8pPr>
                <a:lvl9pPr marL="3657600" lvl="8" algn="l" defTabSz="914400">
                  <a:defRPr sz="1800" kern="120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9pPr>
              </a:lstStyle>
              <a:p>
                <a:pPr lvl="0" algn="ctr"/>
                <a:endParaRPr lang="en-US" altLang="zh-CN" b="1" dirty="0">
                  <a:solidFill>
                    <a:schemeClr val="accent4">
                      <a:lumMod val="50000"/>
                    </a:schemeClr>
                  </a:solidFill>
                  <a:latin typeface="Consolas" panose="020B0609020204030204" charset="0"/>
                  <a:ea typeface="微软雅黑" panose="020B0503020204020204" charset="-122"/>
                  <a:cs typeface="Consolas" panose="020B0609020204030204" charset="0"/>
                </a:endParaRPr>
              </a:p>
            </p:txBody>
          </p:sp>
          <p:sp>
            <p:nvSpPr>
              <p:cNvPr id="36" name="圆角矩形 2">
                <a:extLst>
                  <a:ext uri="{FF2B5EF4-FFF2-40B4-BE49-F238E27FC236}">
                    <a16:creationId xmlns:a16="http://schemas.microsoft.com/office/drawing/2014/main" id="{2ED78A32-F467-4A63-602F-03B9241923C2}"/>
                  </a:ext>
                </a:extLst>
              </p:cNvPr>
              <p:cNvSpPr/>
              <p:nvPr/>
            </p:nvSpPr>
            <p:spPr>
              <a:xfrm>
                <a:off x="4082751" y="2743050"/>
                <a:ext cx="1730609" cy="767224"/>
              </a:xfrm>
              <a:prstGeom prst="roundRect">
                <a:avLst>
                  <a:gd name="adj" fmla="val 550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anchor="ctr" anchorCtr="0"/>
              <a:lstStyle>
                <a:lvl1pPr marL="0" lvl="0" algn="l" defTabSz="914400">
                  <a:defRPr sz="1800" kern="120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1pPr>
                <a:lvl2pPr marL="457200" lvl="1" algn="l" defTabSz="914400">
                  <a:defRPr sz="1800" kern="120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2pPr>
                <a:lvl3pPr marL="914400" lvl="2" algn="l" defTabSz="914400">
                  <a:defRPr sz="1800" kern="120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3pPr>
                <a:lvl4pPr marL="1371600" lvl="3" algn="l" defTabSz="914400">
                  <a:defRPr sz="1800" kern="120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4pPr>
                <a:lvl5pPr marL="1828800" lvl="4" algn="l" defTabSz="914400">
                  <a:defRPr sz="1800" kern="120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5pPr>
                <a:lvl6pPr marL="2286000" lvl="5" algn="l" defTabSz="914400">
                  <a:defRPr sz="1800" kern="120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6pPr>
                <a:lvl7pPr marL="2743200" lvl="6" algn="l" defTabSz="914400">
                  <a:defRPr sz="1800" kern="120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7pPr>
                <a:lvl8pPr marL="3200400" lvl="7" algn="l" defTabSz="914400">
                  <a:defRPr sz="1800" kern="120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8pPr>
                <a:lvl9pPr marL="3657600" lvl="8" algn="l" defTabSz="914400">
                  <a:defRPr sz="1800" kern="120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9pPr>
              </a:lstStyle>
              <a:p>
                <a:pPr lvl="0" algn="ctr"/>
                <a:endParaRPr lang="en-US" altLang="zh-CN" b="1" dirty="0">
                  <a:solidFill>
                    <a:schemeClr val="accent6">
                      <a:lumMod val="50000"/>
                    </a:schemeClr>
                  </a:solidFill>
                  <a:latin typeface="Consolas" panose="020B0609020204030204" charset="0"/>
                  <a:ea typeface="微软雅黑" panose="020B0503020204020204" charset="-122"/>
                  <a:cs typeface="Consolas" panose="020B0609020204030204" charset="0"/>
                </a:endParaRPr>
              </a:p>
            </p:txBody>
          </p:sp>
          <p:sp>
            <p:nvSpPr>
              <p:cNvPr id="37" name="圆角矩形 2">
                <a:extLst>
                  <a:ext uri="{FF2B5EF4-FFF2-40B4-BE49-F238E27FC236}">
                    <a16:creationId xmlns:a16="http://schemas.microsoft.com/office/drawing/2014/main" id="{50939CFA-1439-F2DF-0C3A-B9E096E683A7}"/>
                  </a:ext>
                </a:extLst>
              </p:cNvPr>
              <p:cNvSpPr/>
              <p:nvPr/>
            </p:nvSpPr>
            <p:spPr>
              <a:xfrm>
                <a:off x="2211334" y="2749338"/>
                <a:ext cx="1730609" cy="767224"/>
              </a:xfrm>
              <a:prstGeom prst="roundRect">
                <a:avLst>
                  <a:gd name="adj" fmla="val 5509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anchor="ctr" anchorCtr="0"/>
              <a:lstStyle>
                <a:lvl1pPr marL="0" lvl="0" algn="l" defTabSz="914400">
                  <a:defRPr sz="1800" kern="120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1pPr>
                <a:lvl2pPr marL="457200" lvl="1" algn="l" defTabSz="914400">
                  <a:defRPr sz="1800" kern="120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2pPr>
                <a:lvl3pPr marL="914400" lvl="2" algn="l" defTabSz="914400">
                  <a:defRPr sz="1800" kern="120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3pPr>
                <a:lvl4pPr marL="1371600" lvl="3" algn="l" defTabSz="914400">
                  <a:defRPr sz="1800" kern="120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4pPr>
                <a:lvl5pPr marL="1828800" lvl="4" algn="l" defTabSz="914400">
                  <a:defRPr sz="1800" kern="120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5pPr>
                <a:lvl6pPr marL="2286000" lvl="5" algn="l" defTabSz="914400">
                  <a:defRPr sz="1800" kern="120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6pPr>
                <a:lvl7pPr marL="2743200" lvl="6" algn="l" defTabSz="914400">
                  <a:defRPr sz="1800" kern="120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7pPr>
                <a:lvl8pPr marL="3200400" lvl="7" algn="l" defTabSz="914400">
                  <a:defRPr sz="1800" kern="120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8pPr>
                <a:lvl9pPr marL="3657600" lvl="8" algn="l" defTabSz="914400">
                  <a:defRPr sz="1800" kern="120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9pPr>
              </a:lstStyle>
              <a:p>
                <a:pPr lvl="0" algn="ctr"/>
                <a:endParaRPr lang="en-US" altLang="zh-CN" b="1" dirty="0">
                  <a:solidFill>
                    <a:schemeClr val="accent2">
                      <a:lumMod val="50000"/>
                    </a:schemeClr>
                  </a:solidFill>
                  <a:latin typeface="Consolas" panose="020B0609020204030204" charset="0"/>
                  <a:ea typeface="微软雅黑" panose="020B0503020204020204" charset="-122"/>
                  <a:cs typeface="Consolas" panose="020B0609020204030204" charset="0"/>
                </a:endParaRPr>
              </a:p>
            </p:txBody>
          </p:sp>
        </p:grpSp>
        <p:sp>
          <p:nvSpPr>
            <p:cNvPr id="39" name="圆角矩形 2">
              <a:extLst>
                <a:ext uri="{FF2B5EF4-FFF2-40B4-BE49-F238E27FC236}">
                  <a16:creationId xmlns:a16="http://schemas.microsoft.com/office/drawing/2014/main" id="{151BEA77-1841-A4DC-051D-AB57FE904F09}"/>
                </a:ext>
              </a:extLst>
            </p:cNvPr>
            <p:cNvSpPr/>
            <p:nvPr/>
          </p:nvSpPr>
          <p:spPr>
            <a:xfrm>
              <a:off x="10453585" y="1623574"/>
              <a:ext cx="1078900" cy="519509"/>
            </a:xfrm>
            <a:prstGeom prst="roundRect">
              <a:avLst>
                <a:gd name="adj" fmla="val 5509"/>
              </a:avLst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 anchorCtr="0"/>
            <a:lstStyle>
              <a:lvl1pPr marL="0" lvl="0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457200" lvl="1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914400" lvl="2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371600" lvl="3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1828800" lvl="4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286000" lvl="5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743200" lvl="6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200400" lvl="7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657600" lvl="8" algn="l" defTabSz="914400">
                <a:defRPr sz="1800" kern="12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 lvl="0" algn="ctr"/>
              <a:r>
                <a:rPr lang="en-US" altLang="zh-CN" b="1" dirty="0">
                  <a:solidFill>
                    <a:schemeClr val="accent4">
                      <a:lumMod val="50000"/>
                    </a:schemeClr>
                  </a:solidFill>
                  <a:latin typeface="Consolas" panose="020B0609020204030204" charset="0"/>
                  <a:ea typeface="微软雅黑" panose="020B0503020204020204" charset="-122"/>
                  <a:cs typeface="Consolas" panose="020B0609020204030204" charset="0"/>
                </a:rPr>
                <a:t>revyos-c920v2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863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/>
      <p:bldP spid="31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0"/>
          </p:nvPr>
        </p:nvSpPr>
        <p:spPr>
          <a:xfrm>
            <a:off x="468489" y="1080615"/>
            <a:ext cx="2297289" cy="613719"/>
          </a:xfrm>
        </p:spPr>
        <p:txBody>
          <a:bodyPr/>
          <a:lstStyle/>
          <a:p>
            <a:r>
              <a:rPr lang="zh-CN" altLang="en-US" dirty="0"/>
              <a:t>我是谁？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1"/>
          </p:nvPr>
        </p:nvSpPr>
        <p:spPr>
          <a:xfrm>
            <a:off x="468489" y="1895852"/>
            <a:ext cx="9291479" cy="3746276"/>
          </a:xfrm>
        </p:spPr>
        <p:txBody>
          <a:bodyPr/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</a:rPr>
              <a:t>陈璇（</a:t>
            </a:r>
            <a:r>
              <a:rPr lang="en-US" altLang="zh-CN" dirty="0">
                <a:solidFill>
                  <a:schemeClr val="tx1"/>
                </a:solidFill>
              </a:rPr>
              <a:t>1997-</a:t>
            </a:r>
            <a:r>
              <a:rPr lang="zh-CN" altLang="en-US" dirty="0">
                <a:solidFill>
                  <a:schemeClr val="tx1"/>
                </a:solidFill>
              </a:rPr>
              <a:t>）</a:t>
            </a:r>
            <a:endParaRPr lang="en-US" altLang="zh-CN" dirty="0">
              <a:solidFill>
                <a:schemeClr val="tx1"/>
              </a:solidFill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 err="1">
                <a:solidFill>
                  <a:schemeClr val="tx1"/>
                </a:solidFill>
              </a:rPr>
              <a:t>RuyiSDK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zh-CN" altLang="en-US" dirty="0">
                <a:solidFill>
                  <a:schemeClr val="tx1"/>
                </a:solidFill>
              </a:rPr>
              <a:t>操作系统工程师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LibreOffice RISC-V Port </a:t>
            </a:r>
            <a:r>
              <a:rPr lang="zh-CN" altLang="en-US" dirty="0">
                <a:solidFill>
                  <a:schemeClr val="tx1"/>
                </a:solidFill>
              </a:rPr>
              <a:t>维护者</a:t>
            </a:r>
          </a:p>
        </p:txBody>
      </p:sp>
    </p:spTree>
    <p:extLst>
      <p:ext uri="{BB962C8B-B14F-4D97-AF65-F5344CB8AC3E}">
        <p14:creationId xmlns:p14="http://schemas.microsoft.com/office/powerpoint/2010/main" val="248955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BAA8A93-C0F1-A808-059A-C9BCE65D7E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86234"/>
              </p:ext>
            </p:extLst>
          </p:nvPr>
        </p:nvGraphicFramePr>
        <p:xfrm>
          <a:off x="478679" y="2052806"/>
          <a:ext cx="10864476" cy="3944700"/>
        </p:xfrm>
        <a:graphic>
          <a:graphicData uri="http://schemas.openxmlformats.org/drawingml/2006/table">
            <a:tbl>
              <a:tblPr firstRow="1" bandRow="1">
                <a:tableStyleId>{58542034-FE4F-4ADA-92B8-4CA66D0F0DF3}</a:tableStyleId>
              </a:tblPr>
              <a:tblGrid>
                <a:gridCol w="2716119">
                  <a:extLst>
                    <a:ext uri="{9D8B030D-6E8A-4147-A177-3AD203B41FA5}">
                      <a16:colId xmlns:a16="http://schemas.microsoft.com/office/drawing/2014/main" val="1877545658"/>
                    </a:ext>
                  </a:extLst>
                </a:gridCol>
                <a:gridCol w="2716119">
                  <a:extLst>
                    <a:ext uri="{9D8B030D-6E8A-4147-A177-3AD203B41FA5}">
                      <a16:colId xmlns:a16="http://schemas.microsoft.com/office/drawing/2014/main" val="190761203"/>
                    </a:ext>
                  </a:extLst>
                </a:gridCol>
                <a:gridCol w="2662350">
                  <a:extLst>
                    <a:ext uri="{9D8B030D-6E8A-4147-A177-3AD203B41FA5}">
                      <a16:colId xmlns:a16="http://schemas.microsoft.com/office/drawing/2014/main" val="2932350984"/>
                    </a:ext>
                  </a:extLst>
                </a:gridCol>
                <a:gridCol w="2769888">
                  <a:extLst>
                    <a:ext uri="{9D8B030D-6E8A-4147-A177-3AD203B41FA5}">
                      <a16:colId xmlns:a16="http://schemas.microsoft.com/office/drawing/2014/main" val="646533082"/>
                    </a:ext>
                  </a:extLst>
                </a:gridCol>
              </a:tblGrid>
              <a:tr h="197235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chemeClr val="tx1"/>
                          </a:solidFill>
                        </a:rPr>
                        <a:t>基于 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</a:rPr>
                        <a:t>TH1520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Lichee Pi 4A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Milk-V Meles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BeagleV</a:t>
                      </a:r>
                      <a:r>
                        <a:rPr lang="en-US" dirty="0"/>
                        <a:t>-Ahead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775195640"/>
                  </a:ext>
                </a:extLst>
              </a:tr>
              <a:tr h="197235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chemeClr val="tx1"/>
                          </a:solidFill>
                        </a:rPr>
                        <a:t>基于 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</a:rPr>
                        <a:t>SG2042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Milk-v pioneer</a:t>
                      </a: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双路 </a:t>
                      </a:r>
                      <a:r>
                        <a:rPr lang="en-US" altLang="zh-CN" dirty="0"/>
                        <a:t>SG2042</a:t>
                      </a:r>
                      <a:endParaRPr lang="en-US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095608335"/>
                  </a:ext>
                </a:extLst>
              </a:tr>
            </a:tbl>
          </a:graphicData>
        </a:graphic>
      </p:graphicFrame>
      <p:sp>
        <p:nvSpPr>
          <p:cNvPr id="2" name="文本占位符 1"/>
          <p:cNvSpPr>
            <a:spLocks noGrp="1"/>
          </p:cNvSpPr>
          <p:nvPr>
            <p:ph type="body" idx="11" hasCustomPrompt="1"/>
          </p:nvPr>
        </p:nvSpPr>
        <p:spPr>
          <a:xfrm>
            <a:off x="254000" y="894127"/>
            <a:ext cx="11474174" cy="396070"/>
          </a:xfrm>
          <a:prstGeom prst="rect">
            <a:avLst/>
          </a:prstGeom>
        </p:spPr>
        <p:txBody>
          <a:bodyPr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None/>
              <a:defRPr sz="24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lvl="0"/>
            <a:r>
              <a:rPr lang="en-US" altLang="en-US" dirty="0"/>
              <a:t>2.4 </a:t>
            </a:r>
            <a:r>
              <a:rPr lang="zh-CN" altLang="en-US" dirty="0"/>
              <a:t>目前 </a:t>
            </a:r>
            <a:r>
              <a:rPr lang="en-US" altLang="zh-CN" dirty="0" err="1"/>
              <a:t>RevyOS</a:t>
            </a:r>
            <a:r>
              <a:rPr lang="en-US" altLang="zh-CN" dirty="0"/>
              <a:t> </a:t>
            </a:r>
            <a:r>
              <a:rPr lang="zh-CN" altLang="en-US" dirty="0"/>
              <a:t>支持的板卡</a:t>
            </a:r>
            <a:endParaRPr lang="zh-CN" altLang="zh-CN" dirty="0"/>
          </a:p>
        </p:txBody>
      </p:sp>
      <p:pic>
        <p:nvPicPr>
          <p:cNvPr id="6" name="Picture 5" descr="A close up of a circuit board&#10;&#10;Description automatically generated">
            <a:extLst>
              <a:ext uri="{FF2B5EF4-FFF2-40B4-BE49-F238E27FC236}">
                <a16:creationId xmlns:a16="http://schemas.microsoft.com/office/drawing/2014/main" id="{84BDD772-F268-BC8D-DB67-46621A0DFC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616" y="2191470"/>
            <a:ext cx="1807822" cy="1335731"/>
          </a:xfrm>
          <a:prstGeom prst="rect">
            <a:avLst/>
          </a:prstGeom>
        </p:spPr>
      </p:pic>
      <p:pic>
        <p:nvPicPr>
          <p:cNvPr id="10" name="Picture 9" descr="A computer chip with many ports&#10;&#10;Description automatically generated">
            <a:extLst>
              <a:ext uri="{FF2B5EF4-FFF2-40B4-BE49-F238E27FC236}">
                <a16:creationId xmlns:a16="http://schemas.microsoft.com/office/drawing/2014/main" id="{6083A6CF-C851-6CCF-007C-384BFE97A5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" t="28662" r="2648" b="23490"/>
          <a:stretch/>
        </p:blipFill>
        <p:spPr>
          <a:xfrm>
            <a:off x="3375372" y="2289069"/>
            <a:ext cx="2410014" cy="1238132"/>
          </a:xfrm>
          <a:prstGeom prst="rect">
            <a:avLst/>
          </a:prstGeom>
        </p:spPr>
      </p:pic>
      <p:pic>
        <p:nvPicPr>
          <p:cNvPr id="13" name="Picture 12" descr="A close-up of a blue circuit board&#10;&#10;Description automatically generated">
            <a:extLst>
              <a:ext uri="{FF2B5EF4-FFF2-40B4-BE49-F238E27FC236}">
                <a16:creationId xmlns:a16="http://schemas.microsoft.com/office/drawing/2014/main" id="{E5010EC7-6C40-9EA8-2C3B-E1E9230F2D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8" t="14755" r="388" b="14756"/>
          <a:stretch/>
        </p:blipFill>
        <p:spPr>
          <a:xfrm>
            <a:off x="8920957" y="2108037"/>
            <a:ext cx="2091654" cy="1474395"/>
          </a:xfrm>
          <a:prstGeom prst="rect">
            <a:avLst/>
          </a:prstGeom>
        </p:spPr>
      </p:pic>
      <p:pic>
        <p:nvPicPr>
          <p:cNvPr id="15" name="Picture 14" descr="A white and orange computer case&#10;&#10;Description automatically generated">
            <a:extLst>
              <a:ext uri="{FF2B5EF4-FFF2-40B4-BE49-F238E27FC236}">
                <a16:creationId xmlns:a16="http://schemas.microsoft.com/office/drawing/2014/main" id="{55CEF4F5-F31B-702C-1922-3B584C98F0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166" y="4102051"/>
            <a:ext cx="2135501" cy="1601625"/>
          </a:xfrm>
          <a:prstGeom prst="rect">
            <a:avLst/>
          </a:prstGeom>
        </p:spPr>
      </p:pic>
      <p:pic>
        <p:nvPicPr>
          <p:cNvPr id="18" name="Picture 17" descr="A close up of a computer&#10;&#10;Description automatically generated">
            <a:extLst>
              <a:ext uri="{FF2B5EF4-FFF2-40B4-BE49-F238E27FC236}">
                <a16:creationId xmlns:a16="http://schemas.microsoft.com/office/drawing/2014/main" id="{87EBF55F-36D2-333E-C504-7B28DFF54C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847" y="4102051"/>
            <a:ext cx="1129192" cy="150588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1" hasCustomPrompt="1"/>
          </p:nvPr>
        </p:nvSpPr>
        <p:spPr>
          <a:xfrm>
            <a:off x="254000" y="894127"/>
            <a:ext cx="11474174" cy="396070"/>
          </a:xfrm>
          <a:prstGeom prst="rect">
            <a:avLst/>
          </a:prstGeom>
        </p:spPr>
        <p:txBody>
          <a:bodyPr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None/>
              <a:defRPr sz="24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lvl="0"/>
            <a:r>
              <a:rPr lang="en-US" altLang="en-US" dirty="0"/>
              <a:t>2.4 </a:t>
            </a:r>
            <a:r>
              <a:rPr lang="zh-CN" altLang="en-US" dirty="0"/>
              <a:t>支持情况如何？</a:t>
            </a:r>
            <a:endParaRPr lang="zh-CN" altLang="zh-CN" dirty="0"/>
          </a:p>
        </p:txBody>
      </p:sp>
      <p:sp>
        <p:nvSpPr>
          <p:cNvPr id="11" name="文本占位符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54000" y="1667619"/>
            <a:ext cx="11474174" cy="4458861"/>
          </a:xfrm>
          <a:prstGeom prst="rect">
            <a:avLst/>
          </a:prstGeom>
        </p:spPr>
        <p:txBody>
          <a:bodyPr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None/>
              <a:defRPr sz="1800" b="1" kern="1200">
                <a:solidFill>
                  <a:srgbClr val="509AF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zh-CN" altLang="en-US" sz="2400" dirty="0"/>
              <a:t> 常用桌面软件</a:t>
            </a:r>
            <a:endParaRPr lang="en-US" altLang="zh-CN" sz="1400" dirty="0"/>
          </a:p>
          <a:p>
            <a:pPr>
              <a:buFont typeface="Arial" panose="020B0604020202020204" pitchFamily="34" charset="0"/>
              <a:buChar char="•"/>
            </a:pPr>
            <a:endParaRPr lang="en-US" altLang="zh-CN" sz="1400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FF91C6AF-8ED9-85D1-FC57-841C1DD5DA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195" y="2470280"/>
            <a:ext cx="5006178" cy="40378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CD550D31-E0B7-6D1B-C551-087A100B4E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857" y="1962278"/>
            <a:ext cx="4589542" cy="41129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A computer screen shot of a computer&#10;&#10;Description automatically generated">
            <a:extLst>
              <a:ext uri="{FF2B5EF4-FFF2-40B4-BE49-F238E27FC236}">
                <a16:creationId xmlns:a16="http://schemas.microsoft.com/office/drawing/2014/main" id="{E6C8806C-6AAB-F1F4-F991-C2D596A0E2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988" y="1798199"/>
            <a:ext cx="5562823" cy="36384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415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1" hasCustomPrompt="1"/>
          </p:nvPr>
        </p:nvSpPr>
        <p:spPr>
          <a:xfrm>
            <a:off x="254000" y="894127"/>
            <a:ext cx="11474174" cy="396070"/>
          </a:xfrm>
          <a:prstGeom prst="rect">
            <a:avLst/>
          </a:prstGeom>
        </p:spPr>
        <p:txBody>
          <a:bodyPr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None/>
              <a:defRPr sz="24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lvl="0"/>
            <a:r>
              <a:rPr lang="en-US" altLang="en-US" dirty="0"/>
              <a:t>2.4 </a:t>
            </a:r>
            <a:r>
              <a:rPr lang="zh-CN" altLang="en-US" dirty="0"/>
              <a:t>支持情况如何？</a:t>
            </a:r>
            <a:endParaRPr lang="zh-CN" altLang="zh-CN" dirty="0"/>
          </a:p>
        </p:txBody>
      </p:sp>
      <p:sp>
        <p:nvSpPr>
          <p:cNvPr id="11" name="文本占位符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54000" y="1736199"/>
            <a:ext cx="11474174" cy="496461"/>
          </a:xfrm>
          <a:prstGeom prst="rect">
            <a:avLst/>
          </a:prstGeom>
        </p:spPr>
        <p:txBody>
          <a:bodyPr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None/>
              <a:defRPr sz="1800" b="1" kern="1200">
                <a:solidFill>
                  <a:srgbClr val="509AF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zh-CN" altLang="en-US" sz="2400" dirty="0"/>
              <a:t>支持 </a:t>
            </a:r>
            <a:r>
              <a:rPr lang="en-US" altLang="zh-CN" sz="2400" dirty="0"/>
              <a:t>IMG GPU</a:t>
            </a:r>
          </a:p>
        </p:txBody>
      </p:sp>
      <p:pic>
        <p:nvPicPr>
          <p:cNvPr id="5" name="Picture 4" descr="A computer monitor with a keyboard and a qr code&#10;&#10;Description automatically generated">
            <a:extLst>
              <a:ext uri="{FF2B5EF4-FFF2-40B4-BE49-F238E27FC236}">
                <a16:creationId xmlns:a16="http://schemas.microsoft.com/office/drawing/2014/main" id="{18EA441D-3A36-CF5F-F16A-ED2962F8E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375" y="1427516"/>
            <a:ext cx="5034607" cy="547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39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1" hasCustomPrompt="1"/>
          </p:nvPr>
        </p:nvSpPr>
        <p:spPr>
          <a:xfrm>
            <a:off x="254000" y="894127"/>
            <a:ext cx="11474174" cy="396070"/>
          </a:xfrm>
          <a:prstGeom prst="rect">
            <a:avLst/>
          </a:prstGeom>
        </p:spPr>
        <p:txBody>
          <a:bodyPr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None/>
              <a:defRPr sz="24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lvl="0"/>
            <a:r>
              <a:rPr lang="en-US" altLang="en-US" dirty="0"/>
              <a:t>2.4 </a:t>
            </a:r>
            <a:r>
              <a:rPr lang="zh-CN" altLang="en-US" dirty="0"/>
              <a:t>支持情况如何？</a:t>
            </a:r>
            <a:endParaRPr lang="zh-CN" altLang="zh-CN" dirty="0"/>
          </a:p>
        </p:txBody>
      </p:sp>
      <p:sp>
        <p:nvSpPr>
          <p:cNvPr id="11" name="文本占位符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54000" y="1885706"/>
            <a:ext cx="6041545" cy="3903264"/>
          </a:xfrm>
          <a:prstGeom prst="rect">
            <a:avLst/>
          </a:prstGeom>
        </p:spPr>
        <p:txBody>
          <a:bodyPr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None/>
              <a:defRPr sz="1800" b="1" kern="1200">
                <a:solidFill>
                  <a:srgbClr val="509AF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/>
              <a:t>视频硬件解码</a:t>
            </a:r>
            <a:endParaRPr lang="en-US" altLang="zh-CN" sz="2400" dirty="0"/>
          </a:p>
          <a:p>
            <a:pPr marL="742950" lvl="1" indent="-282575">
              <a:lnSpc>
                <a:spcPct val="150000"/>
              </a:lnSpc>
            </a:pPr>
            <a:r>
              <a:rPr lang="en-US" altLang="zh-CN" dirty="0" err="1"/>
              <a:t>ffmpeg</a:t>
            </a:r>
            <a:r>
              <a:rPr lang="en-US" altLang="zh-CN" dirty="0"/>
              <a:t> </a:t>
            </a:r>
            <a:r>
              <a:rPr lang="zh-CN" altLang="en-US" dirty="0"/>
              <a:t>与 </a:t>
            </a:r>
            <a:r>
              <a:rPr lang="en-US" altLang="zh-CN" dirty="0" err="1"/>
              <a:t>gstreamer</a:t>
            </a:r>
            <a:r>
              <a:rPr lang="en-US" altLang="zh-CN" dirty="0"/>
              <a:t> </a:t>
            </a:r>
            <a:r>
              <a:rPr lang="zh-CN" altLang="en-US" dirty="0"/>
              <a:t>均集成了玄铁的 </a:t>
            </a:r>
            <a:r>
              <a:rPr lang="en-US" altLang="zh-CN" dirty="0" err="1"/>
              <a:t>OpenMax</a:t>
            </a:r>
            <a:r>
              <a:rPr lang="en-US" altLang="zh-CN" dirty="0"/>
              <a:t> </a:t>
            </a:r>
            <a:r>
              <a:rPr lang="zh-CN" altLang="en-US" dirty="0"/>
              <a:t>加速器，支持 </a:t>
            </a:r>
            <a:r>
              <a:rPr lang="en-US" altLang="zh-CN" dirty="0"/>
              <a:t>h265 h264 </a:t>
            </a:r>
            <a:r>
              <a:rPr lang="zh-CN" altLang="en-US" dirty="0"/>
              <a:t>硬件解码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/>
              <a:t>视频硬件解码</a:t>
            </a:r>
            <a:endParaRPr lang="en-US" altLang="zh-CN" sz="2400" dirty="0"/>
          </a:p>
          <a:p>
            <a:pPr lvl="1"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</a:rPr>
              <a:t>单线程编码</a:t>
            </a:r>
            <a:r>
              <a:rPr lang="en-US" altLang="zh-CN" dirty="0">
                <a:solidFill>
                  <a:schemeClr val="tx1"/>
                </a:solidFill>
              </a:rPr>
              <a:t>h265</a:t>
            </a:r>
          </a:p>
          <a:p>
            <a:pPr lvl="1">
              <a:lnSpc>
                <a:spcPct val="150000"/>
              </a:lnSpc>
            </a:pPr>
            <a:r>
              <a:rPr lang="zh-CN" altLang="en-US" b="0" i="0" dirty="0">
                <a:solidFill>
                  <a:schemeClr val="tx1"/>
                </a:solidFill>
                <a:effectLst/>
                <a:latin typeface="-apple-system"/>
              </a:rPr>
              <a:t>片源：</a:t>
            </a:r>
            <a:r>
              <a:rPr lang="en-US" altLang="zh-CN" b="0" i="0" dirty="0">
                <a:solidFill>
                  <a:schemeClr val="tx1"/>
                </a:solidFill>
                <a:effectLst/>
                <a:latin typeface="-apple-system"/>
              </a:rPr>
              <a:t>720</a:t>
            </a:r>
            <a:r>
              <a:rPr lang="en-US" b="0" i="0" dirty="0">
                <a:solidFill>
                  <a:schemeClr val="tx1"/>
                </a:solidFill>
                <a:effectLst/>
                <a:latin typeface="-apple-system"/>
              </a:rPr>
              <a:t>p 15fps h264 </a:t>
            </a:r>
            <a:r>
              <a:rPr lang="en-US" altLang="zh-CN" b="0" i="0" dirty="0" err="1">
                <a:solidFill>
                  <a:schemeClr val="tx1"/>
                </a:solidFill>
                <a:effectLst/>
                <a:latin typeface="-apple-system"/>
              </a:rPr>
              <a:t>ts</a:t>
            </a:r>
            <a:r>
              <a:rPr lang="zh-CN" altLang="en-US" b="0" i="0" dirty="0">
                <a:solidFill>
                  <a:schemeClr val="tx1"/>
                </a:solidFill>
                <a:effectLst/>
                <a:latin typeface="-apple-system"/>
              </a:rPr>
              <a:t>格式</a:t>
            </a:r>
            <a:endParaRPr lang="en-US" altLang="zh-CN" b="0" i="0" dirty="0">
              <a:solidFill>
                <a:schemeClr val="tx1"/>
              </a:solidFill>
              <a:effectLst/>
              <a:latin typeface="-apple-system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0431BBC-4A0A-49AB-4CF1-5F61F8D162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8580149"/>
              </p:ext>
            </p:extLst>
          </p:nvPr>
        </p:nvGraphicFramePr>
        <p:xfrm>
          <a:off x="6601838" y="830130"/>
          <a:ext cx="4435067" cy="595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661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1" hasCustomPrompt="1"/>
          </p:nvPr>
        </p:nvSpPr>
        <p:spPr>
          <a:xfrm>
            <a:off x="254000" y="894127"/>
            <a:ext cx="11474174" cy="396070"/>
          </a:xfrm>
          <a:prstGeom prst="rect">
            <a:avLst/>
          </a:prstGeom>
        </p:spPr>
        <p:txBody>
          <a:bodyPr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None/>
              <a:defRPr sz="24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lvl="0"/>
            <a:r>
              <a:rPr lang="en-US" altLang="en-US" dirty="0"/>
              <a:t>2.4 </a:t>
            </a:r>
            <a:r>
              <a:rPr lang="zh-CN" altLang="en-US" dirty="0"/>
              <a:t>支持情况如何？</a:t>
            </a:r>
            <a:endParaRPr lang="zh-CN" altLang="zh-CN" dirty="0"/>
          </a:p>
        </p:txBody>
      </p:sp>
      <p:sp>
        <p:nvSpPr>
          <p:cNvPr id="11" name="文本占位符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54000" y="1736199"/>
            <a:ext cx="11474174" cy="1158305"/>
          </a:xfrm>
          <a:prstGeom prst="rect">
            <a:avLst/>
          </a:prstGeom>
        </p:spPr>
        <p:txBody>
          <a:bodyPr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None/>
              <a:defRPr sz="1800" b="1" kern="1200">
                <a:solidFill>
                  <a:srgbClr val="509AF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zh-CN" altLang="en-US" sz="2400" dirty="0"/>
              <a:t>支持 </a:t>
            </a:r>
            <a:r>
              <a:rPr lang="en-US" altLang="zh-CN" sz="2400" dirty="0"/>
              <a:t>HDMI </a:t>
            </a:r>
            <a:r>
              <a:rPr lang="zh-CN" altLang="en-US" sz="2400" dirty="0"/>
              <a:t>输出音频视频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zh-CN" altLang="en-US" sz="2400" dirty="0"/>
              <a:t>支持 </a:t>
            </a:r>
            <a:r>
              <a:rPr lang="en-US" altLang="zh-CN" sz="2400" dirty="0" err="1"/>
              <a:t>Wifi</a:t>
            </a:r>
            <a:r>
              <a:rPr lang="en-US" altLang="zh-CN" sz="2400" dirty="0"/>
              <a:t>/</a:t>
            </a:r>
            <a:r>
              <a:rPr lang="zh-CN" altLang="en-US" sz="2400" dirty="0"/>
              <a:t>蓝牙</a:t>
            </a:r>
          </a:p>
        </p:txBody>
      </p:sp>
    </p:spTree>
    <p:extLst>
      <p:ext uri="{BB962C8B-B14F-4D97-AF65-F5344CB8AC3E}">
        <p14:creationId xmlns:p14="http://schemas.microsoft.com/office/powerpoint/2010/main" val="3703353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1" hasCustomPrompt="1"/>
          </p:nvPr>
        </p:nvSpPr>
        <p:spPr>
          <a:xfrm>
            <a:off x="254000" y="894127"/>
            <a:ext cx="11474174" cy="396070"/>
          </a:xfrm>
          <a:prstGeom prst="rect">
            <a:avLst/>
          </a:prstGeom>
        </p:spPr>
        <p:txBody>
          <a:bodyPr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None/>
              <a:defRPr sz="24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r>
              <a:rPr lang="en-US" altLang="en-US" dirty="0"/>
              <a:t>2.4 </a:t>
            </a:r>
            <a:r>
              <a:rPr lang="en-US" altLang="zh-CN" dirty="0"/>
              <a:t>TH1520 </a:t>
            </a:r>
            <a:r>
              <a:rPr lang="zh-CN" altLang="en-US" dirty="0"/>
              <a:t>跑分 </a:t>
            </a:r>
            <a:r>
              <a:rPr lang="en-US" altLang="zh-CN" dirty="0"/>
              <a:t>- </a:t>
            </a:r>
            <a:r>
              <a:rPr lang="en-US" altLang="zh-CN" dirty="0" err="1"/>
              <a:t>XuanTie</a:t>
            </a:r>
            <a:r>
              <a:rPr lang="en-US" altLang="zh-CN" dirty="0"/>
              <a:t> </a:t>
            </a:r>
            <a:r>
              <a:rPr lang="zh-CN" altLang="en-US" dirty="0"/>
              <a:t>优化后的工具链</a:t>
            </a:r>
            <a:endParaRPr lang="zh-CN" altLang="zh-CN" dirty="0"/>
          </a:p>
        </p:txBody>
      </p:sp>
      <p:sp>
        <p:nvSpPr>
          <p:cNvPr id="11" name="文本占位符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54000" y="1576805"/>
            <a:ext cx="2116667" cy="1188974"/>
          </a:xfrm>
          <a:prstGeom prst="rect">
            <a:avLst/>
          </a:prstGeom>
        </p:spPr>
        <p:txBody>
          <a:bodyPr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None/>
              <a:defRPr sz="1800" b="1" kern="1200">
                <a:solidFill>
                  <a:srgbClr val="509AF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lvl="0"/>
            <a:r>
              <a:rPr lang="en-US" altLang="zh-CN" b="0" dirty="0"/>
              <a:t>gcc10.4</a:t>
            </a:r>
          </a:p>
          <a:p>
            <a:pPr lvl="0"/>
            <a:r>
              <a:rPr lang="en-US" altLang="zh-CN" b="0" dirty="0"/>
              <a:t>glibc2.36</a:t>
            </a:r>
          </a:p>
          <a:p>
            <a:pPr lvl="0"/>
            <a:r>
              <a:rPr lang="en-US" altLang="zh-CN" b="0" dirty="0"/>
              <a:t>binutils2.35</a:t>
            </a:r>
            <a:endParaRPr lang="zh-CN" altLang="en-US" b="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6CDF335-8912-9FC5-185C-6423696E70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39"/>
          <a:stretch/>
        </p:blipFill>
        <p:spPr>
          <a:xfrm>
            <a:off x="2102003" y="1463915"/>
            <a:ext cx="7597546" cy="528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0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1" hasCustomPrompt="1"/>
          </p:nvPr>
        </p:nvSpPr>
        <p:spPr>
          <a:xfrm>
            <a:off x="254000" y="894127"/>
            <a:ext cx="11474174" cy="396070"/>
          </a:xfrm>
          <a:prstGeom prst="rect">
            <a:avLst/>
          </a:prstGeom>
        </p:spPr>
        <p:txBody>
          <a:bodyPr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None/>
              <a:defRPr sz="24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r>
              <a:rPr lang="en-US" altLang="en-US" dirty="0"/>
              <a:t>2.4 </a:t>
            </a:r>
            <a:r>
              <a:rPr lang="en-US" altLang="zh-CN" dirty="0"/>
              <a:t>TH1520 </a:t>
            </a:r>
            <a:r>
              <a:rPr lang="zh-CN" altLang="en-US" dirty="0"/>
              <a:t>跑分 </a:t>
            </a:r>
            <a:r>
              <a:rPr lang="en-US" altLang="zh-CN" dirty="0"/>
              <a:t>- gcc13 </a:t>
            </a:r>
            <a:r>
              <a:rPr lang="zh-CN" altLang="en-US" dirty="0"/>
              <a:t>开源工具链</a:t>
            </a:r>
          </a:p>
          <a:p>
            <a:pPr lvl="0"/>
            <a:endParaRPr lang="zh-CN" altLang="zh-CN" dirty="0"/>
          </a:p>
        </p:txBody>
      </p:sp>
      <p:sp>
        <p:nvSpPr>
          <p:cNvPr id="11" name="文本占位符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54000" y="1576805"/>
            <a:ext cx="2116667" cy="1188974"/>
          </a:xfrm>
          <a:prstGeom prst="rect">
            <a:avLst/>
          </a:prstGeom>
        </p:spPr>
        <p:txBody>
          <a:bodyPr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None/>
              <a:defRPr sz="1800" b="1" kern="1200">
                <a:solidFill>
                  <a:srgbClr val="509AF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lvl="0"/>
            <a:r>
              <a:rPr lang="en-US" altLang="zh-CN" b="0" dirty="0"/>
              <a:t>gcc13</a:t>
            </a:r>
          </a:p>
          <a:p>
            <a:pPr lvl="0"/>
            <a:r>
              <a:rPr lang="en-US" altLang="zh-CN" b="0" dirty="0"/>
              <a:t>glibc2.36</a:t>
            </a:r>
          </a:p>
          <a:p>
            <a:pPr lvl="0"/>
            <a:r>
              <a:rPr lang="en-US" altLang="zh-CN" b="0" dirty="0"/>
              <a:t>binutils2.40</a:t>
            </a:r>
            <a:endParaRPr lang="zh-CN" altLang="en-US" b="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E189DB7-C5F4-6448-0FAF-20792C80E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556" y="1576804"/>
            <a:ext cx="7540978" cy="496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304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altLang="en-US" dirty="0">
                <a:sym typeface="+mn-ea"/>
              </a:rPr>
              <a:t>3</a:t>
            </a:r>
            <a:r>
              <a:rPr lang="en-US" altLang="zh-CN" b="1" dirty="0"/>
              <a:t> </a:t>
            </a:r>
            <a:r>
              <a:rPr lang="en-US" altLang="zh-CN" dirty="0" err="1"/>
              <a:t>RevyOS</a:t>
            </a:r>
            <a:r>
              <a:rPr lang="en-US" altLang="zh-CN" dirty="0"/>
              <a:t> </a:t>
            </a:r>
            <a:r>
              <a:rPr lang="zh-CN" altLang="en-US" dirty="0"/>
              <a:t>使用</a:t>
            </a:r>
          </a:p>
          <a:p>
            <a:pPr lvl="0"/>
            <a:endParaRPr lang="zh-CN" altLang="en-US" dirty="0"/>
          </a:p>
        </p:txBody>
      </p:sp>
      <p:sp>
        <p:nvSpPr>
          <p:cNvPr id="25" name="文本占位符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54000" y="1667619"/>
            <a:ext cx="11474174" cy="3864501"/>
          </a:xfrm>
          <a:prstGeom prst="rect">
            <a:avLst/>
          </a:prstGeom>
        </p:spPr>
        <p:txBody>
          <a:bodyPr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None/>
              <a:defRPr sz="1800" b="1" kern="1200">
                <a:solidFill>
                  <a:srgbClr val="509AF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zh-CN" sz="2400" dirty="0" err="1"/>
              <a:t>github</a:t>
            </a:r>
            <a:r>
              <a:rPr lang="en-US" altLang="zh-CN" sz="2400" dirty="0"/>
              <a:t> </a:t>
            </a:r>
            <a:r>
              <a:rPr lang="zh-CN" altLang="en-US" sz="2400" dirty="0"/>
              <a:t>公开仓库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zh-CN" b="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https://github.com/revyos</a:t>
            </a: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zh-CN" sz="2000" dirty="0"/>
              <a:t>kernel/</a:t>
            </a:r>
            <a:r>
              <a:rPr lang="en-US" altLang="zh-CN" sz="2000" dirty="0" err="1"/>
              <a:t>uboot</a:t>
            </a:r>
            <a:r>
              <a:rPr lang="en-US" altLang="zh-CN" sz="2000" dirty="0"/>
              <a:t>/</a:t>
            </a:r>
            <a:r>
              <a:rPr lang="en-US" altLang="zh-CN" sz="2000" dirty="0" err="1"/>
              <a:t>opensbi</a:t>
            </a:r>
            <a:endParaRPr lang="en-US" altLang="zh-CN" sz="2000" dirty="0"/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zh-CN" altLang="en-US" sz="2000" dirty="0"/>
              <a:t>对应工具链的源码以及 </a:t>
            </a:r>
            <a:r>
              <a:rPr lang="en-US" altLang="zh-CN" sz="2000" dirty="0" err="1"/>
              <a:t>debian</a:t>
            </a:r>
            <a:r>
              <a:rPr lang="en-US" altLang="zh-CN" sz="2000" dirty="0"/>
              <a:t> </a:t>
            </a:r>
            <a:r>
              <a:rPr lang="zh-CN" altLang="en-US" sz="2000" dirty="0"/>
              <a:t>化的源码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zh-CN" sz="2400" dirty="0" err="1"/>
              <a:t>debian</a:t>
            </a:r>
            <a:r>
              <a:rPr lang="en-US" altLang="zh-CN" sz="2400" dirty="0"/>
              <a:t> </a:t>
            </a:r>
            <a:r>
              <a:rPr lang="zh-CN" altLang="en-US" sz="2400" dirty="0"/>
              <a:t>软件仓库源码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zh-CN" b="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https://mirror.iscas.ac.cn/revyos/</a:t>
            </a: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zh-CN" altLang="en-US" sz="2000" dirty="0"/>
              <a:t>除了厂商闭源软件外所有 </a:t>
            </a:r>
            <a:r>
              <a:rPr lang="en-US" altLang="zh-CN" sz="2000" dirty="0" err="1"/>
              <a:t>dsc</a:t>
            </a:r>
            <a:r>
              <a:rPr lang="en-US" altLang="zh-CN" sz="2000" dirty="0"/>
              <a:t> </a:t>
            </a:r>
            <a:r>
              <a:rPr lang="zh-CN" altLang="en-US" sz="2000" dirty="0"/>
              <a:t>都会公开</a:t>
            </a: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zh-CN" altLang="en-US" sz="2000" dirty="0"/>
              <a:t>所有软件都可以做到可重现编译</a:t>
            </a:r>
            <a:endParaRPr lang="en-US" altLang="zh-CN" sz="2000" b="1" dirty="0"/>
          </a:p>
        </p:txBody>
      </p:sp>
    </p:spTree>
    <p:extLst>
      <p:ext uri="{BB962C8B-B14F-4D97-AF65-F5344CB8AC3E}">
        <p14:creationId xmlns:p14="http://schemas.microsoft.com/office/powerpoint/2010/main" val="1913000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altLang="en-US" dirty="0">
                <a:sym typeface="+mn-ea"/>
              </a:rPr>
              <a:t>3</a:t>
            </a:r>
            <a:r>
              <a:rPr lang="en-US" altLang="zh-CN" b="1" dirty="0"/>
              <a:t> </a:t>
            </a:r>
            <a:r>
              <a:rPr lang="en-US" altLang="zh-CN" dirty="0" err="1"/>
              <a:t>RevyOS</a:t>
            </a:r>
            <a:r>
              <a:rPr lang="en-US" altLang="zh-CN" dirty="0"/>
              <a:t> </a:t>
            </a:r>
            <a:r>
              <a:rPr lang="zh-CN" altLang="en-US" dirty="0"/>
              <a:t>使用</a:t>
            </a:r>
          </a:p>
        </p:txBody>
      </p:sp>
      <p:sp>
        <p:nvSpPr>
          <p:cNvPr id="25" name="文本占位符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54000" y="1667619"/>
            <a:ext cx="11474174" cy="4827774"/>
          </a:xfrm>
          <a:prstGeom prst="rect">
            <a:avLst/>
          </a:prstGeom>
        </p:spPr>
        <p:txBody>
          <a:bodyPr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None/>
              <a:defRPr sz="1800" b="1" kern="1200">
                <a:solidFill>
                  <a:srgbClr val="509AF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marL="342900" lvl="0" indent="-3429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zh-CN" sz="2400" dirty="0"/>
              <a:t>wiki</a:t>
            </a:r>
          </a:p>
          <a:p>
            <a:pPr marL="342900" lvl="0" indent="-3429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zh-CN" b="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https://docs.revyos.dev/</a:t>
            </a:r>
          </a:p>
          <a:p>
            <a:pPr marL="1028700" lvl="1" indent="-3429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zh-CN" altLang="en-US" sz="2000" dirty="0"/>
              <a:t>我们计划会逐渐公开相关构建</a:t>
            </a:r>
            <a:r>
              <a:rPr lang="en-US" altLang="zh-CN" sz="2000" dirty="0"/>
              <a:t>/</a:t>
            </a:r>
            <a:r>
              <a:rPr lang="zh-CN" altLang="en-US" sz="2000" dirty="0"/>
              <a:t>测试文档以便外部可重现</a:t>
            </a:r>
          </a:p>
          <a:p>
            <a:pPr marL="342900" lvl="0" indent="-3429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zh-CN" sz="2400" dirty="0"/>
              <a:t>issue</a:t>
            </a:r>
          </a:p>
          <a:p>
            <a:pPr marL="342900" lvl="0" indent="-3429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zh-CN" b="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https://github.com/revyos/revyos/issues</a:t>
            </a:r>
          </a:p>
          <a:p>
            <a:pPr marL="1028700" lvl="1" indent="-3429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zh-CN" altLang="en-US" sz="2000" dirty="0"/>
              <a:t>欢迎大家报 </a:t>
            </a:r>
            <a:r>
              <a:rPr lang="en-US" altLang="zh-CN" sz="2000" dirty="0"/>
              <a:t>bug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zh-CN" sz="2400" dirty="0"/>
              <a:t>Newsletter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zh-CN" altLang="en-US" b="0" dirty="0">
                <a:latin typeface="Cascadia Code" panose="020B0609020000020004" pitchFamily="49" charset="0"/>
                <a:cs typeface="Cascadia Code" panose="020B0609020000020004" pitchFamily="49" charset="0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https://github.com/revyos/Newsletter</a:t>
            </a:r>
          </a:p>
          <a:p>
            <a:pPr marL="1143000" lvl="1" indent="-4572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zh-CN" altLang="en-US" sz="2000" dirty="0"/>
              <a:t>以月为进度同步</a:t>
            </a:r>
            <a:r>
              <a:rPr lang="en-US" altLang="zh-CN" sz="2000" dirty="0" err="1"/>
              <a:t>RevyOS</a:t>
            </a:r>
            <a:r>
              <a:rPr lang="zh-CN" altLang="en-US" sz="2000" dirty="0"/>
              <a:t>的进展</a:t>
            </a:r>
          </a:p>
          <a:p>
            <a:pPr lvl="1" indent="0">
              <a:lnSpc>
                <a:spcPct val="130000"/>
              </a:lnSpc>
              <a:buNone/>
            </a:pP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7410671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altLang="en-US" dirty="0">
                <a:sym typeface="+mn-ea"/>
              </a:rPr>
              <a:t>4 </a:t>
            </a:r>
            <a:r>
              <a:rPr lang="zh-CN" altLang="en-US" dirty="0"/>
              <a:t>插播一条广告</a:t>
            </a:r>
          </a:p>
        </p:txBody>
      </p:sp>
      <p:sp>
        <p:nvSpPr>
          <p:cNvPr id="25" name="文本占位符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358913" y="1812344"/>
            <a:ext cx="11369261" cy="2200490"/>
          </a:xfrm>
          <a:prstGeom prst="rect">
            <a:avLst/>
          </a:prstGeom>
        </p:spPr>
        <p:txBody>
          <a:bodyPr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None/>
              <a:defRPr sz="1800" b="1" kern="1200">
                <a:solidFill>
                  <a:srgbClr val="509AF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zh-CN" altLang="en-US" b="0" dirty="0">
                <a:solidFill>
                  <a:schemeClr val="tx1"/>
                </a:solidFill>
              </a:rPr>
              <a:t>目前</a:t>
            </a:r>
            <a:r>
              <a:rPr lang="en-US" altLang="zh-CN" b="0" dirty="0">
                <a:solidFill>
                  <a:schemeClr val="tx1"/>
                </a:solidFill>
              </a:rPr>
              <a:t>PLCT</a:t>
            </a:r>
            <a:r>
              <a:rPr lang="zh-CN" altLang="en-US" b="0" dirty="0">
                <a:solidFill>
                  <a:schemeClr val="tx1"/>
                </a:solidFill>
              </a:rPr>
              <a:t>实验室有很多实习生岗位，可以积极投递简历参与</a:t>
            </a:r>
          </a:p>
          <a:p>
            <a:pPr>
              <a:lnSpc>
                <a:spcPct val="140000"/>
              </a:lnSpc>
            </a:pPr>
            <a:r>
              <a:rPr lang="zh-CN" altLang="en-US" b="0" dirty="0">
                <a:solidFill>
                  <a:schemeClr val="tx1"/>
                </a:solidFill>
              </a:rPr>
              <a:t>有对测试和内核相关感兴趣的同学速速点击下面链接，就等你了！</a:t>
            </a:r>
          </a:p>
          <a:p>
            <a:pPr>
              <a:lnSpc>
                <a:spcPct val="140000"/>
              </a:lnSpc>
            </a:pPr>
            <a:r>
              <a:rPr lang="zh-CN" altLang="en-US" b="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https://github.com/plctlab/weloveinterns/blob/master/open-internships.md</a:t>
            </a:r>
          </a:p>
          <a:p>
            <a:pPr>
              <a:lnSpc>
                <a:spcPct val="140000"/>
              </a:lnSpc>
            </a:pPr>
            <a:r>
              <a:rPr lang="zh-CN" altLang="en-US" b="0" dirty="0">
                <a:solidFill>
                  <a:schemeClr val="tx1"/>
                </a:solidFill>
              </a:rPr>
              <a:t>招聘信息还会在</a:t>
            </a:r>
            <a:r>
              <a:rPr lang="en-US" altLang="zh-CN" b="0" dirty="0" err="1">
                <a:solidFill>
                  <a:schemeClr val="tx1"/>
                </a:solidFill>
              </a:rPr>
              <a:t>RuyiSDK</a:t>
            </a:r>
            <a:r>
              <a:rPr lang="zh-CN" altLang="en-US" b="0" dirty="0">
                <a:solidFill>
                  <a:schemeClr val="tx1"/>
                </a:solidFill>
              </a:rPr>
              <a:t>微信公众号同步发布</a:t>
            </a:r>
          </a:p>
        </p:txBody>
      </p:sp>
    </p:spTree>
    <p:extLst>
      <p:ext uri="{BB962C8B-B14F-4D97-AF65-F5344CB8AC3E}">
        <p14:creationId xmlns:p14="http://schemas.microsoft.com/office/powerpoint/2010/main" val="2144577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2">
            <a:extLst>
              <a:ext uri="{FF2B5EF4-FFF2-40B4-BE49-F238E27FC236}">
                <a16:creationId xmlns:a16="http://schemas.microsoft.com/office/drawing/2014/main" id="{69501612-7E46-C4FB-FC38-133000A91685}"/>
              </a:ext>
            </a:extLst>
          </p:cNvPr>
          <p:cNvSpPr/>
          <p:nvPr/>
        </p:nvSpPr>
        <p:spPr>
          <a:xfrm>
            <a:off x="2431774" y="3412385"/>
            <a:ext cx="7423425" cy="2225771"/>
          </a:xfrm>
          <a:prstGeom prst="roundRect">
            <a:avLst>
              <a:gd name="adj" fmla="val 5509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  <a:prstDash val="solid"/>
            <a:miter/>
          </a:ln>
        </p:spPr>
        <p:txBody>
          <a:bodyPr anchor="t" anchorCtr="0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lvl="0" algn="ctr"/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</a:rPr>
              <a:t>板卡</a:t>
            </a:r>
            <a:endParaRPr lang="en-US" altLang="zh-CN" sz="2800" b="1" dirty="0">
              <a:solidFill>
                <a:schemeClr val="accent1">
                  <a:lumMod val="50000"/>
                </a:schemeClr>
              </a:solidFill>
              <a:latin typeface="Consolas" panose="020B0609020204030204" charset="0"/>
              <a:ea typeface="微软雅黑" panose="020B0503020204020204" charset="-122"/>
              <a:cs typeface="Consolas" panose="020B060902020403020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idx="11" hasCustomPrompt="1"/>
          </p:nvPr>
        </p:nvSpPr>
        <p:spPr>
          <a:xfrm>
            <a:off x="254000" y="894127"/>
            <a:ext cx="11474174" cy="396070"/>
          </a:xfrm>
          <a:prstGeom prst="rect">
            <a:avLst/>
          </a:prstGeom>
        </p:spPr>
        <p:txBody>
          <a:bodyPr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None/>
              <a:defRPr sz="24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lvl="0"/>
            <a:r>
              <a:rPr lang="en-US" altLang="en-US" dirty="0"/>
              <a:t>01 </a:t>
            </a:r>
            <a:r>
              <a:rPr lang="zh-CN" altLang="en-US" dirty="0"/>
              <a:t>一个简单的模型</a:t>
            </a:r>
            <a:endParaRPr lang="zh-CN" altLang="zh-CN" dirty="0"/>
          </a:p>
        </p:txBody>
      </p:sp>
      <p:sp>
        <p:nvSpPr>
          <p:cNvPr id="13" name="圆角矩形 2">
            <a:extLst>
              <a:ext uri="{FF2B5EF4-FFF2-40B4-BE49-F238E27FC236}">
                <a16:creationId xmlns:a16="http://schemas.microsoft.com/office/drawing/2014/main" id="{88379E48-FE2C-87D9-E70A-461DC27B5251}"/>
              </a:ext>
            </a:extLst>
          </p:cNvPr>
          <p:cNvSpPr/>
          <p:nvPr/>
        </p:nvSpPr>
        <p:spPr>
          <a:xfrm>
            <a:off x="2579751" y="4075233"/>
            <a:ext cx="4474396" cy="1356528"/>
          </a:xfrm>
          <a:prstGeom prst="roundRect">
            <a:avLst>
              <a:gd name="adj" fmla="val 5996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  <a:prstDash val="solid"/>
            <a:miter/>
          </a:ln>
        </p:spPr>
        <p:txBody>
          <a:bodyPr anchor="t" anchorCtr="0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lvl="0" algn="ctr"/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</a:rPr>
              <a:t>SOC</a:t>
            </a:r>
          </a:p>
        </p:txBody>
      </p:sp>
      <p:sp>
        <p:nvSpPr>
          <p:cNvPr id="18" name="圆角矩形 2">
            <a:extLst>
              <a:ext uri="{FF2B5EF4-FFF2-40B4-BE49-F238E27FC236}">
                <a16:creationId xmlns:a16="http://schemas.microsoft.com/office/drawing/2014/main" id="{F7CB0D82-4782-69D0-BD6F-90F8527E6B93}"/>
              </a:ext>
            </a:extLst>
          </p:cNvPr>
          <p:cNvSpPr/>
          <p:nvPr/>
        </p:nvSpPr>
        <p:spPr>
          <a:xfrm>
            <a:off x="2431774" y="2220694"/>
            <a:ext cx="7423425" cy="954156"/>
          </a:xfrm>
          <a:prstGeom prst="roundRect">
            <a:avLst>
              <a:gd name="adj" fmla="val 9568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solid"/>
            <a:miter/>
          </a:ln>
        </p:spPr>
        <p:txBody>
          <a:bodyPr wrap="square" anchor="ctr" anchorCtr="0">
            <a:no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algn="ctr"/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  <a:latin typeface="Consolas" panose="020B0609020204030204" charset="0"/>
                <a:ea typeface="微软雅黑" panose="020B0503020204020204" charset="-122"/>
              </a:rPr>
              <a:t>操作系统</a:t>
            </a:r>
            <a:endParaRPr lang="en-US" altLang="zh-CN" sz="2800" b="1" dirty="0">
              <a:solidFill>
                <a:schemeClr val="accent1">
                  <a:lumMod val="50000"/>
                </a:schemeClr>
              </a:solidFill>
              <a:latin typeface="Consolas" panose="020B0609020204030204" charset="0"/>
              <a:ea typeface="微软雅黑" panose="020B050302020402020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715479" y="4622202"/>
            <a:ext cx="1986908" cy="6642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  <a:prstDash val="solid"/>
            <a:miter/>
          </a:ln>
        </p:spPr>
        <p:txBody>
          <a:bodyPr anchor="ctr" anchorCtr="0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lvl="0" algn="ctr"/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</a:rPr>
              <a:t>CPU IP 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</a:rPr>
              <a:t>核</a:t>
            </a:r>
            <a:endParaRPr lang="en-US" altLang="zh-CN" sz="2800" b="1" dirty="0">
              <a:solidFill>
                <a:schemeClr val="accent1">
                  <a:lumMod val="50000"/>
                </a:schemeClr>
              </a:solidFill>
              <a:latin typeface="Consolas" panose="020B0609020204030204" charset="0"/>
              <a:ea typeface="微软雅黑" panose="020B0503020204020204" charset="-122"/>
              <a:cs typeface="Consolas" panose="020B0609020204030204" charset="0"/>
            </a:endParaRPr>
          </a:p>
        </p:txBody>
      </p:sp>
      <p:sp>
        <p:nvSpPr>
          <p:cNvPr id="5" name="圆角矩形 2">
            <a:extLst>
              <a:ext uri="{FF2B5EF4-FFF2-40B4-BE49-F238E27FC236}">
                <a16:creationId xmlns:a16="http://schemas.microsoft.com/office/drawing/2014/main" id="{1F762DCE-9F0C-B058-E131-A834D477CA0E}"/>
              </a:ext>
            </a:extLst>
          </p:cNvPr>
          <p:cNvSpPr/>
          <p:nvPr/>
        </p:nvSpPr>
        <p:spPr>
          <a:xfrm>
            <a:off x="4984608" y="4633558"/>
            <a:ext cx="1935479" cy="6642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  <a:prstDash val="solid"/>
            <a:miter/>
          </a:ln>
        </p:spPr>
        <p:txBody>
          <a:bodyPr anchor="ctr" anchorCtr="0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lvl="0" algn="ctr"/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</a:rPr>
              <a:t>内存控制器、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</a:rPr>
              <a:t>GPU……</a:t>
            </a:r>
          </a:p>
        </p:txBody>
      </p:sp>
      <p:sp>
        <p:nvSpPr>
          <p:cNvPr id="8" name="圆角矩形 2">
            <a:extLst>
              <a:ext uri="{FF2B5EF4-FFF2-40B4-BE49-F238E27FC236}">
                <a16:creationId xmlns:a16="http://schemas.microsoft.com/office/drawing/2014/main" id="{2BBE9952-9F1B-BC79-8FC0-3690579FA4F7}"/>
              </a:ext>
            </a:extLst>
          </p:cNvPr>
          <p:cNvSpPr/>
          <p:nvPr/>
        </p:nvSpPr>
        <p:spPr>
          <a:xfrm>
            <a:off x="7202125" y="4042255"/>
            <a:ext cx="2461164" cy="1356528"/>
          </a:xfrm>
          <a:prstGeom prst="roundRect">
            <a:avLst>
              <a:gd name="adj" fmla="val 5996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  <a:prstDash val="solid"/>
            <a:miter/>
          </a:ln>
        </p:spPr>
        <p:txBody>
          <a:bodyPr anchor="ctr" anchorCtr="0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lvl="0" algn="ctr"/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</a:rPr>
              <a:t>内存 存储 外设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238279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3" grpId="0" animBg="1"/>
      <p:bldP spid="13" grpId="1" animBg="1"/>
      <p:bldP spid="18" grpId="0" animBg="1"/>
      <p:bldP spid="18" grpId="1" animBg="1"/>
      <p:bldP spid="3" grpId="0" animBg="1"/>
      <p:bldP spid="3" grpId="1" animBg="1"/>
      <p:bldP spid="5" grpId="0" animBg="1"/>
      <p:bldP spid="5" grpId="1" animBg="1"/>
      <p:bldP spid="8" grpId="0" animBg="1"/>
      <p:bldP spid="8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0"/>
          </p:nvPr>
        </p:nvSpPr>
        <p:spPr>
          <a:xfrm>
            <a:off x="4359940" y="2602195"/>
            <a:ext cx="3472248" cy="1122021"/>
          </a:xfrm>
        </p:spPr>
        <p:txBody>
          <a:bodyPr/>
          <a:lstStyle/>
          <a:p>
            <a:r>
              <a:rPr lang="zh-CN" altLang="en-US" dirty="0"/>
              <a:t>谢谢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1"/>
          </p:nvPr>
        </p:nvSpPr>
        <p:spPr>
          <a:xfrm>
            <a:off x="1353733" y="3493228"/>
            <a:ext cx="9484534" cy="2116943"/>
          </a:xfrm>
        </p:spPr>
        <p:txBody>
          <a:bodyPr/>
          <a:lstStyle/>
          <a:p>
            <a:pPr lvl="0"/>
            <a:r>
              <a:rPr lang="zh-CN" altLang="zh-CN" sz="2000" dirty="0"/>
              <a:t>欢迎交流合作</a:t>
            </a:r>
            <a:endParaRPr lang="en-US" altLang="zh-CN" sz="2000" dirty="0"/>
          </a:p>
          <a:p>
            <a:pPr lvl="0"/>
            <a:endParaRPr lang="en-US" altLang="zh-CN" sz="2000" dirty="0"/>
          </a:p>
          <a:p>
            <a:pPr marL="457200" lvl="1" indent="0" algn="ctr">
              <a:buNone/>
            </a:pPr>
            <a:r>
              <a:rPr lang="en-US" altLang="zh-CN" sz="20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http://etherpad.sakura286.ink/share/ppt/iscas-kentoukai.pptx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1" hasCustomPrompt="1"/>
          </p:nvPr>
        </p:nvSpPr>
        <p:spPr>
          <a:xfrm>
            <a:off x="254000" y="894127"/>
            <a:ext cx="11474174" cy="396070"/>
          </a:xfrm>
          <a:prstGeom prst="rect">
            <a:avLst/>
          </a:prstGeom>
        </p:spPr>
        <p:txBody>
          <a:bodyPr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None/>
              <a:defRPr sz="24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lvl="0"/>
            <a:r>
              <a:rPr lang="en-US" altLang="en-US" dirty="0"/>
              <a:t>01 </a:t>
            </a:r>
            <a:r>
              <a:rPr lang="zh-CN" altLang="en-US" dirty="0"/>
              <a:t>关于玄铁 </a:t>
            </a:r>
            <a:r>
              <a:rPr lang="en-US" altLang="zh-CN" dirty="0"/>
              <a:t>RISC-V IP</a:t>
            </a:r>
            <a:endParaRPr lang="zh-CN" altLang="zh-CN" dirty="0"/>
          </a:p>
          <a:p>
            <a:pPr lvl="0"/>
            <a:endParaRPr lang="zh-CN" altLang="zh-CN" dirty="0"/>
          </a:p>
        </p:txBody>
      </p:sp>
      <p:sp>
        <p:nvSpPr>
          <p:cNvPr id="7" name="文本占位符 2">
            <a:extLst>
              <a:ext uri="{FF2B5EF4-FFF2-40B4-BE49-F238E27FC236}">
                <a16:creationId xmlns:a16="http://schemas.microsoft.com/office/drawing/2014/main" id="{A71F126F-6EC7-4D91-B922-CFB1F60932CB}"/>
              </a:ext>
            </a:extLst>
          </p:cNvPr>
          <p:cNvSpPr txBox="1">
            <a:spLocks/>
          </p:cNvSpPr>
          <p:nvPr/>
        </p:nvSpPr>
        <p:spPr>
          <a:xfrm>
            <a:off x="383264" y="1667619"/>
            <a:ext cx="5500867" cy="428625"/>
          </a:xfrm>
          <a:prstGeom prst="rect">
            <a:avLst/>
          </a:prstGeom>
        </p:spPr>
        <p:txBody>
          <a:bodyPr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rgbClr val="509AF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r>
              <a:rPr lang="zh-CN" altLang="en-US" sz="2400" dirty="0"/>
              <a:t>玄铁 </a:t>
            </a:r>
            <a:r>
              <a:rPr lang="en-US" altLang="zh-CN" sz="2400" dirty="0"/>
              <a:t>RISC-V </a:t>
            </a:r>
            <a:r>
              <a:rPr lang="zh-CN" altLang="en-US" sz="2400" dirty="0"/>
              <a:t>系列</a:t>
            </a:r>
            <a:r>
              <a:rPr lang="en-US" altLang="zh-CN" sz="2400" dirty="0"/>
              <a:t> IP</a:t>
            </a:r>
            <a:endParaRPr lang="zh-CN" altLang="zh-CN" sz="20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4AD347A-35CE-C7AC-8334-BF15BADF1F84}"/>
              </a:ext>
            </a:extLst>
          </p:cNvPr>
          <p:cNvSpPr txBox="1"/>
          <p:nvPr/>
        </p:nvSpPr>
        <p:spPr>
          <a:xfrm>
            <a:off x="383264" y="2096244"/>
            <a:ext cx="10950780" cy="787523"/>
          </a:xfrm>
          <a:prstGeom prst="rect">
            <a:avLst/>
          </a:prstGeom>
          <a:ln w="12700">
            <a:prstDash val="solid"/>
            <a:miter/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err="1">
                <a:latin typeface="微软雅黑"/>
                <a:ea typeface="微软雅黑"/>
              </a:rPr>
              <a:t>XuanTie</a:t>
            </a:r>
            <a:r>
              <a:rPr lang="zh-CN" altLang="en-US" sz="1600">
                <a:latin typeface="微软雅黑"/>
                <a:ea typeface="微软雅黑"/>
              </a:rPr>
              <a:t>玄铁是阿里巴巴达摩院旗下品牌，是国内最早涉足 </a:t>
            </a:r>
            <a:r>
              <a:rPr lang="en-US" altLang="zh-CN" sz="1600">
                <a:latin typeface="微软雅黑"/>
                <a:ea typeface="微软雅黑"/>
              </a:rPr>
              <a:t>RISC-V </a:t>
            </a:r>
            <a:r>
              <a:rPr lang="zh-CN" altLang="en-US" sz="1600">
                <a:latin typeface="微软雅黑"/>
                <a:ea typeface="微软雅黑"/>
              </a:rPr>
              <a:t>的技术团队之一，玄铁是公认投入 </a:t>
            </a:r>
            <a:r>
              <a:rPr lang="en-US" altLang="zh-CN" sz="1600">
                <a:latin typeface="微软雅黑"/>
                <a:ea typeface="微软雅黑"/>
              </a:rPr>
              <a:t>RISC-V </a:t>
            </a:r>
            <a:r>
              <a:rPr lang="zh-CN" altLang="en-US" sz="1600">
                <a:latin typeface="微软雅黑"/>
                <a:ea typeface="微软雅黑"/>
              </a:rPr>
              <a:t>架构 力量最大的中国机构之一。</a:t>
            </a:r>
            <a:endParaRPr lang="en-US" altLang="zh-CN" sz="1600">
              <a:latin typeface="微软雅黑"/>
              <a:ea typeface="微软雅黑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4BCA3BF-2DE3-CE1D-BA1A-42A3E9923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556" y="2846220"/>
            <a:ext cx="9764888" cy="38683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1" hasCustomPrompt="1"/>
          </p:nvPr>
        </p:nvSpPr>
        <p:spPr>
          <a:xfrm>
            <a:off x="254000" y="894127"/>
            <a:ext cx="11474174" cy="396070"/>
          </a:xfrm>
          <a:prstGeom prst="rect">
            <a:avLst/>
          </a:prstGeom>
        </p:spPr>
        <p:txBody>
          <a:bodyPr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None/>
              <a:defRPr sz="24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lvl="0"/>
            <a:r>
              <a:rPr lang="en-US" altLang="en-US" dirty="0"/>
              <a:t>01 </a:t>
            </a:r>
            <a:r>
              <a:rPr lang="zh-CN" altLang="en-US" dirty="0"/>
              <a:t>关于玄铁 </a:t>
            </a:r>
            <a:r>
              <a:rPr lang="en-US" altLang="zh-CN" dirty="0"/>
              <a:t>RISC-V IP</a:t>
            </a:r>
            <a:endParaRPr lang="zh-CN" altLang="zh-CN" dirty="0"/>
          </a:p>
        </p:txBody>
      </p:sp>
      <p:sp>
        <p:nvSpPr>
          <p:cNvPr id="7" name="文本占位符 2">
            <a:extLst>
              <a:ext uri="{FF2B5EF4-FFF2-40B4-BE49-F238E27FC236}">
                <a16:creationId xmlns:a16="http://schemas.microsoft.com/office/drawing/2014/main" id="{A71F126F-6EC7-4D91-B922-CFB1F60932CB}"/>
              </a:ext>
            </a:extLst>
          </p:cNvPr>
          <p:cNvSpPr txBox="1">
            <a:spLocks/>
          </p:cNvSpPr>
          <p:nvPr/>
        </p:nvSpPr>
        <p:spPr>
          <a:xfrm>
            <a:off x="383263" y="1789539"/>
            <a:ext cx="7244356" cy="428625"/>
          </a:xfrm>
          <a:prstGeom prst="rect">
            <a:avLst/>
          </a:prstGeom>
        </p:spPr>
        <p:txBody>
          <a:bodyPr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rgbClr val="509AF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r>
              <a:rPr lang="en-US" altLang="zh-CN" sz="2400" dirty="0" err="1"/>
              <a:t>XuanTie</a:t>
            </a:r>
            <a:r>
              <a:rPr lang="en-US" altLang="zh-CN" sz="2400" dirty="0"/>
              <a:t> C910</a:t>
            </a:r>
            <a:endParaRPr lang="zh-CN" altLang="zh-CN" sz="20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4AD347A-35CE-C7AC-8334-BF15BADF1F84}"/>
              </a:ext>
            </a:extLst>
          </p:cNvPr>
          <p:cNvSpPr txBox="1"/>
          <p:nvPr/>
        </p:nvSpPr>
        <p:spPr>
          <a:xfrm>
            <a:off x="383263" y="2291953"/>
            <a:ext cx="6547258" cy="3269613"/>
          </a:xfrm>
          <a:prstGeom prst="rect">
            <a:avLst/>
          </a:prstGeom>
          <a:ln w="12700">
            <a:prstDash val="solid"/>
            <a:miter/>
          </a:ln>
        </p:spPr>
        <p:txBody>
          <a:bodyPr wrap="square">
            <a:spAutoFit/>
          </a:bodyPr>
          <a:lstStyle/>
          <a:p>
            <a:pPr lvl="0" fontAlgn="auto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玄铁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C910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是一款兼容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RISC-V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架构的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64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位超高性能处理器，凭借在架构和微架构方面的创新，带来业界领先的计算性能和频率。</a:t>
            </a:r>
          </a:p>
          <a:p>
            <a:pPr lvl="0" fontAlgn="auto"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C910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支持硬件数据一致性，支持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AXI4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主接口和设备一致性接口，采用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Sv39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虚拟地址系统，搭配玄铁内存属性扩展（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XMAE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）技术。另外，包含标准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CLINT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PLIC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中断控制器，支持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RV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兼容的调试接口和性能监测单元。</a:t>
            </a:r>
            <a:endParaRPr lang="zh-CN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</a:endParaRPr>
          </a:p>
        </p:txBody>
      </p:sp>
      <p:pic>
        <p:nvPicPr>
          <p:cNvPr id="4" name="图片 3" descr="Teams&#10;&#10;中度可信度描述已自动生成">
            <a:extLst>
              <a:ext uri="{FF2B5EF4-FFF2-40B4-BE49-F238E27FC236}">
                <a16:creationId xmlns:a16="http://schemas.microsoft.com/office/drawing/2014/main" id="{BA9D33DF-4FDA-596E-0782-F74608F51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618" y="1575153"/>
            <a:ext cx="4447782" cy="495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08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1" hasCustomPrompt="1"/>
          </p:nvPr>
        </p:nvSpPr>
        <p:spPr>
          <a:xfrm>
            <a:off x="254000" y="894127"/>
            <a:ext cx="11474174" cy="396070"/>
          </a:xfrm>
          <a:prstGeom prst="rect">
            <a:avLst/>
          </a:prstGeom>
        </p:spPr>
        <p:txBody>
          <a:bodyPr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None/>
              <a:defRPr sz="24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lvl="0"/>
            <a:r>
              <a:rPr lang="en-US" altLang="en-US" dirty="0"/>
              <a:t>01 </a:t>
            </a:r>
            <a:r>
              <a:rPr lang="zh-CN" altLang="en-US" dirty="0"/>
              <a:t>关于玄铁 </a:t>
            </a:r>
            <a:r>
              <a:rPr lang="en-US" altLang="zh-CN" dirty="0"/>
              <a:t>RISC-V IP</a:t>
            </a:r>
            <a:endParaRPr lang="zh-CN" altLang="zh-CN" dirty="0"/>
          </a:p>
          <a:p>
            <a:pPr lvl="0"/>
            <a:endParaRPr lang="zh-CN" altLang="zh-CN" dirty="0"/>
          </a:p>
        </p:txBody>
      </p:sp>
      <p:sp>
        <p:nvSpPr>
          <p:cNvPr id="7" name="文本占位符 2">
            <a:extLst>
              <a:ext uri="{FF2B5EF4-FFF2-40B4-BE49-F238E27FC236}">
                <a16:creationId xmlns:a16="http://schemas.microsoft.com/office/drawing/2014/main" id="{A71F126F-6EC7-4D91-B922-CFB1F60932CB}"/>
              </a:ext>
            </a:extLst>
          </p:cNvPr>
          <p:cNvSpPr txBox="1">
            <a:spLocks/>
          </p:cNvSpPr>
          <p:nvPr/>
        </p:nvSpPr>
        <p:spPr>
          <a:xfrm>
            <a:off x="383263" y="1789539"/>
            <a:ext cx="7244356" cy="428625"/>
          </a:xfrm>
          <a:prstGeom prst="rect">
            <a:avLst/>
          </a:prstGeom>
        </p:spPr>
        <p:txBody>
          <a:bodyPr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rgbClr val="509AF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r>
              <a:rPr lang="en-US" altLang="zh-CN" sz="2400" dirty="0"/>
              <a:t>TH1520</a:t>
            </a:r>
            <a:r>
              <a:rPr lang="zh-CN" altLang="en-US" sz="2400" dirty="0"/>
              <a:t>：基于 </a:t>
            </a:r>
            <a:r>
              <a:rPr lang="en-US" altLang="zh-CN" sz="2400" dirty="0" err="1"/>
              <a:t>XuanTie</a:t>
            </a:r>
            <a:r>
              <a:rPr lang="zh-CN" altLang="en-US" sz="2400" dirty="0"/>
              <a:t> </a:t>
            </a:r>
            <a:r>
              <a:rPr lang="en-US" altLang="zh-CN" sz="2400" dirty="0"/>
              <a:t>C910 </a:t>
            </a:r>
            <a:r>
              <a:rPr lang="zh-CN" altLang="en-US" sz="2400" dirty="0"/>
              <a:t>的 </a:t>
            </a:r>
            <a:r>
              <a:rPr lang="en-US" altLang="zh-CN" sz="2400" dirty="0"/>
              <a:t>SOC </a:t>
            </a:r>
            <a:endParaRPr lang="zh-CN" altLang="zh-CN" sz="20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4AD347A-35CE-C7AC-8334-BF15BADF1F84}"/>
              </a:ext>
            </a:extLst>
          </p:cNvPr>
          <p:cNvSpPr txBox="1"/>
          <p:nvPr/>
        </p:nvSpPr>
        <p:spPr>
          <a:xfrm>
            <a:off x="383263" y="2269221"/>
            <a:ext cx="11221715" cy="705450"/>
          </a:xfrm>
          <a:prstGeom prst="rect">
            <a:avLst/>
          </a:prstGeom>
          <a:ln w="12700">
            <a:prstDash val="solid"/>
            <a:miter/>
          </a:ln>
        </p:spPr>
        <p:txBody>
          <a:bodyPr wrap="square">
            <a:spAutoFit/>
          </a:bodyPr>
          <a:lstStyle/>
          <a:p>
            <a:pPr lvl="0" fontAlgn="auto"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TH1520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在嵌入式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计算设备中展示了卓越的速度和能效。它拥有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2.5GHz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的四核玄铁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C910 CPU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TOP NPU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以及广泛的标准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 / O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接口，还采用了符合 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GlobalPlatform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标准的可信执行环境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(TEE)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安全认证方案。目前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TH1520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已经在阿里巴巴的生态系统中使用。</a:t>
            </a:r>
            <a:endParaRPr lang="zh-CN" altLang="zh-CN" sz="140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</a:endParaRPr>
          </a:p>
        </p:txBody>
      </p:sp>
      <p:pic>
        <p:nvPicPr>
          <p:cNvPr id="12" name="图片 11" descr="图形用户界面&#10;&#10;描述已自动生成">
            <a:extLst>
              <a:ext uri="{FF2B5EF4-FFF2-40B4-BE49-F238E27FC236}">
                <a16:creationId xmlns:a16="http://schemas.microsoft.com/office/drawing/2014/main" id="{FDE6B41F-64F7-71C8-AFDE-C4E7A346C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729" y="3146494"/>
            <a:ext cx="9722542" cy="331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50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1" hasCustomPrompt="1"/>
          </p:nvPr>
        </p:nvSpPr>
        <p:spPr>
          <a:xfrm>
            <a:off x="254000" y="894127"/>
            <a:ext cx="11474174" cy="396070"/>
          </a:xfrm>
          <a:prstGeom prst="rect">
            <a:avLst/>
          </a:prstGeom>
        </p:spPr>
        <p:txBody>
          <a:bodyPr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None/>
              <a:defRPr sz="24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lvl="0"/>
            <a:r>
              <a:rPr lang="en-US" altLang="en-US" dirty="0"/>
              <a:t>01 </a:t>
            </a:r>
            <a:r>
              <a:rPr lang="zh-CN" altLang="en-US" dirty="0"/>
              <a:t>关于玄铁 </a:t>
            </a:r>
            <a:r>
              <a:rPr lang="en-US" altLang="zh-CN" dirty="0"/>
              <a:t>RISC-V IP</a:t>
            </a:r>
            <a:endParaRPr lang="zh-CN" altLang="zh-CN" dirty="0"/>
          </a:p>
          <a:p>
            <a:pPr lvl="0"/>
            <a:endParaRPr lang="zh-CN" altLang="zh-CN" dirty="0"/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id="{DC2CC8BF-C560-0A5A-8F41-FEF6402C2C9E}"/>
              </a:ext>
            </a:extLst>
          </p:cNvPr>
          <p:cNvSpPr txBox="1">
            <a:spLocks/>
          </p:cNvSpPr>
          <p:nvPr/>
        </p:nvSpPr>
        <p:spPr>
          <a:xfrm>
            <a:off x="383264" y="1750498"/>
            <a:ext cx="7434856" cy="428625"/>
          </a:xfrm>
          <a:prstGeom prst="rect">
            <a:avLst/>
          </a:prstGeom>
        </p:spPr>
        <p:txBody>
          <a:bodyPr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rgbClr val="509AF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r>
              <a:rPr lang="en-US" altLang="zh-CN" sz="2400" dirty="0" err="1"/>
              <a:t>Licheepi</a:t>
            </a:r>
            <a:r>
              <a:rPr lang="en-US" altLang="zh-CN" sz="2400" dirty="0"/>
              <a:t> 4A</a:t>
            </a:r>
            <a:r>
              <a:rPr lang="zh-CN" altLang="en-US" sz="2400" dirty="0"/>
              <a:t>：基于</a:t>
            </a:r>
            <a:r>
              <a:rPr lang="en-US" altLang="zh-CN" sz="2400" dirty="0"/>
              <a:t> TH1520 </a:t>
            </a:r>
            <a:r>
              <a:rPr lang="zh-CN" altLang="en-US" sz="2400" dirty="0"/>
              <a:t>的 </a:t>
            </a:r>
            <a:r>
              <a:rPr lang="en-US" altLang="zh-CN" sz="2400" dirty="0"/>
              <a:t>SBC</a:t>
            </a:r>
            <a:endParaRPr lang="zh-CN" altLang="zh-CN" sz="20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42889A0-32F1-F94A-0627-F10A0204F58B}"/>
              </a:ext>
            </a:extLst>
          </p:cNvPr>
          <p:cNvSpPr txBox="1"/>
          <p:nvPr/>
        </p:nvSpPr>
        <p:spPr>
          <a:xfrm>
            <a:off x="383264" y="2241942"/>
            <a:ext cx="6474736" cy="1670073"/>
          </a:xfrm>
          <a:prstGeom prst="rect">
            <a:avLst/>
          </a:prstGeom>
          <a:ln w="12700">
            <a:prstDash val="solid"/>
            <a:miter/>
          </a:ln>
        </p:spPr>
        <p:txBody>
          <a:bodyPr wrap="square">
            <a:spAutoFit/>
          </a:bodyPr>
          <a:lstStyle/>
          <a:p>
            <a:pPr lvl="0" fontAlgn="auto">
              <a:lnSpc>
                <a:spcPct val="150000"/>
              </a:lnSpc>
            </a:pP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LicheePi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 4A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是基于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Lichee Module 4A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核心板的 高性能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RISC-V Linux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开发板，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以 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TH1520 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为主控核心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4xC910@1.85G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，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RV64GCV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4TOPS@int8 NPU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，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50GFLOP GPU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），板载最大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16GB 64bit LPDDR4X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128GB eMMC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，支持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HDMI+MIPI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4K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显示输出，支持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4K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摄像头接入，双千兆网口（其中一个支持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POE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供电）和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4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个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USB3.0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接口，多种音频输入输出（由专用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C906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</a:rPr>
              <a:t>核心处理）。</a:t>
            </a:r>
            <a:endParaRPr lang="zh-CN" altLang="zh-CN" sz="140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</a:endParaRPr>
          </a:p>
        </p:txBody>
      </p:sp>
      <p:pic>
        <p:nvPicPr>
          <p:cNvPr id="13" name="图片 12" descr="电子仪器&#10;&#10;描述已自动生成">
            <a:extLst>
              <a:ext uri="{FF2B5EF4-FFF2-40B4-BE49-F238E27FC236}">
                <a16:creationId xmlns:a16="http://schemas.microsoft.com/office/drawing/2014/main" id="{56E5F766-E0F2-CF95-CB15-4A773BC09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571" y="2333513"/>
            <a:ext cx="4652603" cy="4263824"/>
          </a:xfrm>
          <a:prstGeom prst="rect">
            <a:avLst/>
          </a:prstGeom>
        </p:spPr>
      </p:pic>
      <p:pic>
        <p:nvPicPr>
          <p:cNvPr id="15" name="图片 14" descr="图形用户界面, 应用程序&#10;&#10;描述已自动生成">
            <a:extLst>
              <a:ext uri="{FF2B5EF4-FFF2-40B4-BE49-F238E27FC236}">
                <a16:creationId xmlns:a16="http://schemas.microsoft.com/office/drawing/2014/main" id="{61871005-C015-A8C4-6C04-64B443694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69" y="4237938"/>
            <a:ext cx="5485418" cy="235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98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1" hasCustomPrompt="1"/>
          </p:nvPr>
        </p:nvSpPr>
        <p:spPr>
          <a:xfrm>
            <a:off x="254000" y="894127"/>
            <a:ext cx="11474174" cy="396070"/>
          </a:xfrm>
          <a:prstGeom prst="rect">
            <a:avLst/>
          </a:prstGeom>
        </p:spPr>
        <p:txBody>
          <a:bodyPr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None/>
              <a:defRPr sz="24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lvl="0"/>
            <a:r>
              <a:rPr lang="en-US" altLang="en-US" dirty="0"/>
              <a:t>01 </a:t>
            </a:r>
            <a:r>
              <a:rPr lang="zh-CN" altLang="en-US" dirty="0"/>
              <a:t>关于玄铁 </a:t>
            </a:r>
            <a:r>
              <a:rPr lang="en-US" altLang="zh-CN" dirty="0"/>
              <a:t>RISC-V IP</a:t>
            </a:r>
            <a:endParaRPr lang="zh-CN" altLang="zh-CN" dirty="0"/>
          </a:p>
        </p:txBody>
      </p:sp>
      <p:sp>
        <p:nvSpPr>
          <p:cNvPr id="5" name="圆角矩形 2">
            <a:extLst>
              <a:ext uri="{FF2B5EF4-FFF2-40B4-BE49-F238E27FC236}">
                <a16:creationId xmlns:a16="http://schemas.microsoft.com/office/drawing/2014/main" id="{629F8F9F-2C5A-085C-B5E1-8C8D8BDA845F}"/>
              </a:ext>
            </a:extLst>
          </p:cNvPr>
          <p:cNvSpPr/>
          <p:nvPr/>
        </p:nvSpPr>
        <p:spPr>
          <a:xfrm>
            <a:off x="3933289" y="3580443"/>
            <a:ext cx="7423425" cy="2225771"/>
          </a:xfrm>
          <a:prstGeom prst="roundRect">
            <a:avLst>
              <a:gd name="adj" fmla="val 5509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  <a:prstDash val="solid"/>
            <a:miter/>
          </a:ln>
        </p:spPr>
        <p:txBody>
          <a:bodyPr anchor="t" anchorCtr="0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lvl="0" algn="ctr"/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</a:rPr>
              <a:t>板卡</a:t>
            </a:r>
            <a:endParaRPr lang="en-US" altLang="zh-CN" sz="2800" b="1" dirty="0">
              <a:solidFill>
                <a:schemeClr val="accent1">
                  <a:lumMod val="50000"/>
                </a:schemeClr>
              </a:solidFill>
              <a:latin typeface="Consolas" panose="020B0609020204030204" charset="0"/>
              <a:ea typeface="微软雅黑" panose="020B0503020204020204" charset="-122"/>
              <a:cs typeface="Consolas" panose="020B0609020204030204" charset="0"/>
            </a:endParaRPr>
          </a:p>
        </p:txBody>
      </p:sp>
      <p:sp>
        <p:nvSpPr>
          <p:cNvPr id="8" name="圆角矩形 2">
            <a:extLst>
              <a:ext uri="{FF2B5EF4-FFF2-40B4-BE49-F238E27FC236}">
                <a16:creationId xmlns:a16="http://schemas.microsoft.com/office/drawing/2014/main" id="{F2B07A64-2213-E0FA-5BD8-45D4C00C2C38}"/>
              </a:ext>
            </a:extLst>
          </p:cNvPr>
          <p:cNvSpPr/>
          <p:nvPr/>
        </p:nvSpPr>
        <p:spPr>
          <a:xfrm>
            <a:off x="4081266" y="4243291"/>
            <a:ext cx="4474396" cy="1356528"/>
          </a:xfrm>
          <a:prstGeom prst="roundRect">
            <a:avLst>
              <a:gd name="adj" fmla="val 5996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  <a:prstDash val="solid"/>
            <a:miter/>
          </a:ln>
        </p:spPr>
        <p:txBody>
          <a:bodyPr anchor="t" anchorCtr="0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lvl="0" algn="ctr"/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</a:rPr>
              <a:t>SOC</a:t>
            </a:r>
          </a:p>
        </p:txBody>
      </p:sp>
      <p:sp>
        <p:nvSpPr>
          <p:cNvPr id="10" name="圆角矩形 2">
            <a:extLst>
              <a:ext uri="{FF2B5EF4-FFF2-40B4-BE49-F238E27FC236}">
                <a16:creationId xmlns:a16="http://schemas.microsoft.com/office/drawing/2014/main" id="{8806191D-57BF-FD77-42E5-D4577EF357EF}"/>
              </a:ext>
            </a:extLst>
          </p:cNvPr>
          <p:cNvSpPr/>
          <p:nvPr/>
        </p:nvSpPr>
        <p:spPr>
          <a:xfrm>
            <a:off x="3933289" y="2388752"/>
            <a:ext cx="7423425" cy="954156"/>
          </a:xfrm>
          <a:prstGeom prst="roundRect">
            <a:avLst>
              <a:gd name="adj" fmla="val 9568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solid"/>
            <a:miter/>
          </a:ln>
        </p:spPr>
        <p:txBody>
          <a:bodyPr wrap="square" anchor="ctr" anchorCtr="0">
            <a:no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algn="ctr"/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  <a:latin typeface="Consolas" panose="020B0609020204030204" charset="0"/>
                <a:ea typeface="微软雅黑" panose="020B0503020204020204" charset="-122"/>
              </a:rPr>
              <a:t>操作系统</a:t>
            </a:r>
            <a:endParaRPr lang="en-US" altLang="zh-CN" sz="2800" b="1" dirty="0">
              <a:solidFill>
                <a:schemeClr val="accent1">
                  <a:lumMod val="50000"/>
                </a:schemeClr>
              </a:solidFill>
              <a:latin typeface="Consolas" panose="020B0609020204030204" charset="0"/>
              <a:ea typeface="微软雅黑" panose="020B0503020204020204" charset="-122"/>
            </a:endParaRPr>
          </a:p>
        </p:txBody>
      </p:sp>
      <p:sp>
        <p:nvSpPr>
          <p:cNvPr id="12" name="圆角矩形 2">
            <a:extLst>
              <a:ext uri="{FF2B5EF4-FFF2-40B4-BE49-F238E27FC236}">
                <a16:creationId xmlns:a16="http://schemas.microsoft.com/office/drawing/2014/main" id="{FD403A70-91F2-33B1-7629-C8317029BEA5}"/>
              </a:ext>
            </a:extLst>
          </p:cNvPr>
          <p:cNvSpPr/>
          <p:nvPr/>
        </p:nvSpPr>
        <p:spPr>
          <a:xfrm>
            <a:off x="4216994" y="4790260"/>
            <a:ext cx="1986908" cy="6642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  <a:prstDash val="solid"/>
            <a:miter/>
          </a:ln>
        </p:spPr>
        <p:txBody>
          <a:bodyPr anchor="ctr" anchorCtr="0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lvl="0" algn="ctr"/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</a:rPr>
              <a:t>CPU IP 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</a:rPr>
              <a:t>核</a:t>
            </a:r>
            <a:endParaRPr lang="en-US" altLang="zh-CN" sz="2800" b="1" dirty="0">
              <a:solidFill>
                <a:schemeClr val="accent1">
                  <a:lumMod val="50000"/>
                </a:schemeClr>
              </a:solidFill>
              <a:latin typeface="Consolas" panose="020B0609020204030204" charset="0"/>
              <a:ea typeface="微软雅黑" panose="020B0503020204020204" charset="-122"/>
              <a:cs typeface="Consolas" panose="020B0609020204030204" charset="0"/>
            </a:endParaRPr>
          </a:p>
        </p:txBody>
      </p:sp>
      <p:sp>
        <p:nvSpPr>
          <p:cNvPr id="16" name="圆角矩形 2">
            <a:extLst>
              <a:ext uri="{FF2B5EF4-FFF2-40B4-BE49-F238E27FC236}">
                <a16:creationId xmlns:a16="http://schemas.microsoft.com/office/drawing/2014/main" id="{E5375DDE-CCE6-D659-B05E-A774665CB0D6}"/>
              </a:ext>
            </a:extLst>
          </p:cNvPr>
          <p:cNvSpPr/>
          <p:nvPr/>
        </p:nvSpPr>
        <p:spPr>
          <a:xfrm>
            <a:off x="6486123" y="4801616"/>
            <a:ext cx="1935479" cy="6642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  <a:prstDash val="solid"/>
            <a:miter/>
          </a:ln>
        </p:spPr>
        <p:txBody>
          <a:bodyPr anchor="ctr" anchorCtr="0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lvl="0" algn="ctr"/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</a:rPr>
              <a:t>内存控制器、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</a:rPr>
              <a:t>GPU……</a:t>
            </a:r>
          </a:p>
        </p:txBody>
      </p:sp>
      <p:sp>
        <p:nvSpPr>
          <p:cNvPr id="21" name="圆角矩形 2">
            <a:extLst>
              <a:ext uri="{FF2B5EF4-FFF2-40B4-BE49-F238E27FC236}">
                <a16:creationId xmlns:a16="http://schemas.microsoft.com/office/drawing/2014/main" id="{0ADF95F2-859C-90E6-CA26-5F3B0B0A9F87}"/>
              </a:ext>
            </a:extLst>
          </p:cNvPr>
          <p:cNvSpPr/>
          <p:nvPr/>
        </p:nvSpPr>
        <p:spPr>
          <a:xfrm>
            <a:off x="8703640" y="4210313"/>
            <a:ext cx="2461164" cy="1356528"/>
          </a:xfrm>
          <a:prstGeom prst="roundRect">
            <a:avLst>
              <a:gd name="adj" fmla="val 5996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  <a:prstDash val="solid"/>
            <a:miter/>
          </a:ln>
        </p:spPr>
        <p:txBody>
          <a:bodyPr anchor="ctr" anchorCtr="0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lvl="0" algn="ctr"/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</a:rPr>
              <a:t>内存 存储 外设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</a:rPr>
              <a:t>……</a:t>
            </a:r>
          </a:p>
        </p:txBody>
      </p:sp>
      <p:sp>
        <p:nvSpPr>
          <p:cNvPr id="22" name="圆角矩形 2">
            <a:extLst>
              <a:ext uri="{FF2B5EF4-FFF2-40B4-BE49-F238E27FC236}">
                <a16:creationId xmlns:a16="http://schemas.microsoft.com/office/drawing/2014/main" id="{DD2EFDE3-3E79-A987-5EA9-750124D67250}"/>
              </a:ext>
            </a:extLst>
          </p:cNvPr>
          <p:cNvSpPr/>
          <p:nvPr/>
        </p:nvSpPr>
        <p:spPr>
          <a:xfrm>
            <a:off x="509930" y="4944033"/>
            <a:ext cx="3128373" cy="6642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 anchorCtr="0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lvl="0" algn="ctr"/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</a:rPr>
              <a:t>玄铁</a:t>
            </a:r>
            <a:endParaRPr lang="en-US" altLang="zh-CN" b="1" dirty="0">
              <a:solidFill>
                <a:schemeClr val="accent1">
                  <a:lumMod val="50000"/>
                </a:schemeClr>
              </a:solidFill>
              <a:latin typeface="Consolas" panose="020B0609020204030204" charset="0"/>
              <a:ea typeface="微软雅黑" panose="020B0503020204020204" charset="-122"/>
              <a:cs typeface="Consolas" panose="020B0609020204030204" charset="0"/>
            </a:endParaRPr>
          </a:p>
        </p:txBody>
      </p:sp>
      <p:sp>
        <p:nvSpPr>
          <p:cNvPr id="3" name="圆角矩形 2">
            <a:extLst>
              <a:ext uri="{FF2B5EF4-FFF2-40B4-BE49-F238E27FC236}">
                <a16:creationId xmlns:a16="http://schemas.microsoft.com/office/drawing/2014/main" id="{8417990A-DC1C-4C2D-099E-9102BA6C4BAE}"/>
              </a:ext>
            </a:extLst>
          </p:cNvPr>
          <p:cNvSpPr/>
          <p:nvPr/>
        </p:nvSpPr>
        <p:spPr>
          <a:xfrm>
            <a:off x="522695" y="4253131"/>
            <a:ext cx="3128373" cy="6642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 anchorCtr="0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lvl="0" algn="ctr"/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</a:rPr>
              <a:t>玄铁、算能</a:t>
            </a:r>
            <a:endParaRPr lang="en-US" altLang="zh-CN" b="1" dirty="0">
              <a:solidFill>
                <a:schemeClr val="accent1">
                  <a:lumMod val="50000"/>
                </a:schemeClr>
              </a:solidFill>
              <a:latin typeface="Consolas" panose="020B0609020204030204" charset="0"/>
              <a:ea typeface="微软雅黑" panose="020B0503020204020204" charset="-122"/>
              <a:cs typeface="Consolas" panose="020B0609020204030204" charset="0"/>
            </a:endParaRPr>
          </a:p>
        </p:txBody>
      </p:sp>
      <p:sp>
        <p:nvSpPr>
          <p:cNvPr id="11" name="圆角矩形 2">
            <a:extLst>
              <a:ext uri="{FF2B5EF4-FFF2-40B4-BE49-F238E27FC236}">
                <a16:creationId xmlns:a16="http://schemas.microsoft.com/office/drawing/2014/main" id="{9F3F2584-FE2E-36C8-D20E-EB140183C322}"/>
              </a:ext>
            </a:extLst>
          </p:cNvPr>
          <p:cNvSpPr/>
          <p:nvPr/>
        </p:nvSpPr>
        <p:spPr>
          <a:xfrm>
            <a:off x="509929" y="3539325"/>
            <a:ext cx="3128373" cy="6642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 anchorCtr="0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lvl="0" algn="ctr"/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</a:rPr>
              <a:t>矽速、群芯闪耀</a:t>
            </a:r>
            <a:endParaRPr lang="en-US" altLang="zh-CN" b="1" dirty="0">
              <a:solidFill>
                <a:schemeClr val="accent1">
                  <a:lumMod val="50000"/>
                </a:schemeClr>
              </a:solidFill>
              <a:latin typeface="Consolas" panose="020B0609020204030204" charset="0"/>
              <a:ea typeface="微软雅黑" panose="020B0503020204020204" charset="-122"/>
              <a:cs typeface="Consolas" panose="020B0609020204030204" charset="0"/>
            </a:endParaRPr>
          </a:p>
        </p:txBody>
      </p:sp>
      <p:sp>
        <p:nvSpPr>
          <p:cNvPr id="14" name="圆角矩形 2">
            <a:extLst>
              <a:ext uri="{FF2B5EF4-FFF2-40B4-BE49-F238E27FC236}">
                <a16:creationId xmlns:a16="http://schemas.microsoft.com/office/drawing/2014/main" id="{3111E4A1-26E1-F50F-744A-1DF5DA956F80}"/>
              </a:ext>
            </a:extLst>
          </p:cNvPr>
          <p:cNvSpPr/>
          <p:nvPr/>
        </p:nvSpPr>
        <p:spPr>
          <a:xfrm>
            <a:off x="509928" y="2533728"/>
            <a:ext cx="3128373" cy="6642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 anchorCtr="0"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lvl="0" algn="ctr"/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</a:rPr>
              <a:t>PLCT </a:t>
            </a:r>
            <a:r>
              <a:rPr lang="en-US" altLang="zh-CN" b="1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</a:rPr>
              <a:t>RevyOS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</a:rPr>
              <a:t> </a:t>
            </a: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Consolas" panose="020B0609020204030204" charset="0"/>
                <a:ea typeface="微软雅黑" panose="020B0503020204020204" charset="-122"/>
                <a:cs typeface="Consolas" panose="020B0609020204030204" charset="0"/>
              </a:rPr>
              <a:t>小队</a:t>
            </a:r>
            <a:endParaRPr lang="en-US" altLang="zh-CN" b="1" dirty="0">
              <a:solidFill>
                <a:schemeClr val="accent1">
                  <a:lumMod val="50000"/>
                </a:schemeClr>
              </a:solidFill>
              <a:latin typeface="Consolas" panose="020B0609020204030204" charset="0"/>
              <a:ea typeface="微软雅黑" panose="020B0503020204020204" charset="-122"/>
              <a:cs typeface="Consolas" panose="020B0609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2" grpId="0" animBg="1"/>
      <p:bldP spid="16" grpId="0" animBg="1"/>
      <p:bldP spid="21" grpId="0" animBg="1"/>
      <p:bldP spid="22" grpId="0" animBg="1"/>
      <p:bldP spid="22" grpId="1" animBg="1"/>
      <p:bldP spid="3" grpId="0" animBg="1"/>
      <p:bldP spid="3" grpId="1" animBg="1"/>
      <p:bldP spid="11" grpId="0" animBg="1"/>
      <p:bldP spid="11" grpId="1" animBg="1"/>
      <p:bldP spid="14" grpId="0" animBg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1" hasCustomPrompt="1"/>
          </p:nvPr>
        </p:nvSpPr>
        <p:spPr>
          <a:xfrm>
            <a:off x="254000" y="894127"/>
            <a:ext cx="11474174" cy="396070"/>
          </a:xfrm>
          <a:prstGeom prst="rect">
            <a:avLst/>
          </a:prstGeom>
        </p:spPr>
        <p:txBody>
          <a:bodyPr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None/>
              <a:defRPr sz="24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lvl="0"/>
            <a:r>
              <a:rPr lang="en-US" altLang="en-US" dirty="0"/>
              <a:t>2 </a:t>
            </a:r>
            <a:r>
              <a:rPr lang="en-US" altLang="zh-CN" dirty="0" err="1"/>
              <a:t>RevyOS</a:t>
            </a:r>
            <a:r>
              <a:rPr lang="en-US" altLang="zh-CN" dirty="0"/>
              <a:t> </a:t>
            </a:r>
            <a:r>
              <a:rPr lang="zh-CN" altLang="en-US" dirty="0"/>
              <a:t>是什么？</a:t>
            </a:r>
            <a:endParaRPr lang="zh-CN" altLang="zh-CN" dirty="0"/>
          </a:p>
        </p:txBody>
      </p:sp>
      <p:sp>
        <p:nvSpPr>
          <p:cNvPr id="11" name="文本占位符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54000" y="2074019"/>
            <a:ext cx="11474174" cy="3125361"/>
          </a:xfrm>
          <a:prstGeom prst="rect">
            <a:avLst/>
          </a:prstGeom>
        </p:spPr>
        <p:txBody>
          <a:bodyPr/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None/>
              <a:defRPr sz="1800" b="1" kern="1200">
                <a:solidFill>
                  <a:srgbClr val="509AF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0" dirty="0" err="1">
                <a:solidFill>
                  <a:schemeClr val="tx1"/>
                </a:solidFill>
              </a:rPr>
              <a:t>RevyOS</a:t>
            </a:r>
            <a:r>
              <a:rPr lang="en-US" altLang="zh-CN" sz="2400" b="0" dirty="0">
                <a:solidFill>
                  <a:schemeClr val="tx1"/>
                </a:solidFill>
              </a:rPr>
              <a:t> </a:t>
            </a:r>
            <a:r>
              <a:rPr lang="zh-CN" altLang="en-US" sz="2400" b="0" dirty="0">
                <a:solidFill>
                  <a:schemeClr val="tx1"/>
                </a:solidFill>
              </a:rPr>
              <a:t>由 </a:t>
            </a:r>
            <a:r>
              <a:rPr lang="en-US" altLang="zh-CN" sz="2400" b="0" dirty="0" err="1">
                <a:solidFill>
                  <a:schemeClr val="tx1"/>
                </a:solidFill>
              </a:rPr>
              <a:t>RuyiSDK</a:t>
            </a:r>
            <a:r>
              <a:rPr lang="en-US" altLang="zh-CN" sz="2400" b="0" dirty="0">
                <a:solidFill>
                  <a:schemeClr val="tx1"/>
                </a:solidFill>
              </a:rPr>
              <a:t> </a:t>
            </a:r>
            <a:r>
              <a:rPr lang="zh-CN" altLang="en-US" sz="2400" b="0" dirty="0">
                <a:solidFill>
                  <a:schemeClr val="tx1"/>
                </a:solidFill>
              </a:rPr>
              <a:t>团队的 </a:t>
            </a:r>
            <a:r>
              <a:rPr lang="en-US" altLang="zh-CN" sz="2400" b="0" dirty="0" err="1">
                <a:solidFill>
                  <a:schemeClr val="tx1"/>
                </a:solidFill>
              </a:rPr>
              <a:t>RevyOS</a:t>
            </a:r>
            <a:r>
              <a:rPr lang="en-US" altLang="zh-CN" sz="2400" b="0" dirty="0">
                <a:solidFill>
                  <a:schemeClr val="tx1"/>
                </a:solidFill>
              </a:rPr>
              <a:t> </a:t>
            </a:r>
            <a:r>
              <a:rPr lang="zh-CN" altLang="en-US" sz="2400" b="0" dirty="0">
                <a:solidFill>
                  <a:schemeClr val="tx1"/>
                </a:solidFill>
              </a:rPr>
              <a:t>小队开发</a:t>
            </a:r>
            <a:endParaRPr lang="en-US" altLang="zh-CN" sz="2400" b="0" dirty="0">
              <a:solidFill>
                <a:schemeClr val="tx1"/>
              </a:solidFill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0" dirty="0">
                <a:solidFill>
                  <a:schemeClr val="tx1"/>
                </a:solidFill>
              </a:rPr>
              <a:t>是一个</a:t>
            </a:r>
            <a:r>
              <a:rPr lang="zh-CN" altLang="en-US" sz="2400" dirty="0">
                <a:solidFill>
                  <a:schemeClr val="tx1"/>
                </a:solidFill>
              </a:rPr>
              <a:t>针对于 </a:t>
            </a:r>
            <a:r>
              <a:rPr lang="en-US" altLang="zh-CN" sz="2400" dirty="0" err="1">
                <a:solidFill>
                  <a:schemeClr val="tx1"/>
                </a:solidFill>
              </a:rPr>
              <a:t>XuanTie</a:t>
            </a:r>
            <a:r>
              <a:rPr lang="en-US" altLang="zh-CN" sz="2400" dirty="0">
                <a:solidFill>
                  <a:schemeClr val="tx1"/>
                </a:solidFill>
              </a:rPr>
              <a:t> </a:t>
            </a:r>
            <a:r>
              <a:rPr lang="zh-CN" altLang="en-US" sz="2400" dirty="0">
                <a:solidFill>
                  <a:schemeClr val="tx1"/>
                </a:solidFill>
              </a:rPr>
              <a:t>芯片生态</a:t>
            </a:r>
            <a:r>
              <a:rPr lang="zh-CN" altLang="en-US" sz="2400" b="0" dirty="0">
                <a:solidFill>
                  <a:schemeClr val="tx1"/>
                </a:solidFill>
              </a:rPr>
              <a:t>的 </a:t>
            </a:r>
            <a:r>
              <a:rPr lang="en-US" altLang="zh-CN" sz="2400" b="0" dirty="0">
                <a:solidFill>
                  <a:schemeClr val="tx1"/>
                </a:solidFill>
              </a:rPr>
              <a:t>Debian </a:t>
            </a:r>
            <a:r>
              <a:rPr lang="zh-CN" altLang="en-US" sz="2400" b="0" dirty="0">
                <a:solidFill>
                  <a:schemeClr val="tx1"/>
                </a:solidFill>
              </a:rPr>
              <a:t>优化发行版</a:t>
            </a:r>
            <a:endParaRPr lang="en-US" altLang="zh-CN" sz="2400" b="0" dirty="0">
              <a:solidFill>
                <a:schemeClr val="tx1"/>
              </a:solidFill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0" dirty="0">
                <a:solidFill>
                  <a:schemeClr val="tx1"/>
                </a:solidFill>
              </a:rPr>
              <a:t>通过</a:t>
            </a:r>
            <a:r>
              <a:rPr lang="zh-CN" altLang="en-US" sz="2400" dirty="0">
                <a:solidFill>
                  <a:schemeClr val="tx1"/>
                </a:solidFill>
              </a:rPr>
              <a:t>仓库组合</a:t>
            </a:r>
            <a:r>
              <a:rPr lang="zh-CN" altLang="en-US" sz="2400" b="0" dirty="0">
                <a:solidFill>
                  <a:schemeClr val="tx1"/>
                </a:solidFill>
              </a:rPr>
              <a:t>的方式提供适用于对应芯片最好的优化软件。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344951e6-144b-4d42-988e-a216a4abb6e0"/>
  <p:tag name="COMMONDATA" val="eyJoZGlkIjoiZGE2OTgxYzljYzQ3ZGU0NmM5Y2ZiNzhkMTQ5OGVkYT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普通样式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普通样式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1969</Words>
  <Application>Microsoft Office PowerPoint</Application>
  <PresentationFormat>Widescreen</PresentationFormat>
  <Paragraphs>212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-apple-system</vt:lpstr>
      <vt:lpstr>等线</vt:lpstr>
      <vt:lpstr>等线 Light</vt:lpstr>
      <vt:lpstr>微软雅黑</vt:lpstr>
      <vt:lpstr>UD Digi Kyokasho NK-B</vt:lpstr>
      <vt:lpstr>Arial</vt:lpstr>
      <vt:lpstr>Arial Bold</vt:lpstr>
      <vt:lpstr>Calibri</vt:lpstr>
      <vt:lpstr>Cascadia Code</vt:lpstr>
      <vt:lpstr>Consolas</vt:lpstr>
      <vt:lpstr>Courier New</vt:lpstr>
      <vt:lpstr>Wingdings</vt:lpstr>
      <vt:lpstr>普通样式</vt:lpstr>
      <vt:lpstr>1_普通样式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Xuan CHEN</cp:lastModifiedBy>
  <cp:revision>67</cp:revision>
  <dcterms:created xsi:type="dcterms:W3CDTF">2019-02-09T09:05:00Z</dcterms:created>
  <dcterms:modified xsi:type="dcterms:W3CDTF">2024-11-29T06:03:59Z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20E88A8709774DEE8B583AAA7B1F7FB2_13</vt:lpwstr>
  </property>
  <property fmtid="{D5CDD505-2E9C-101B-9397-08002B2CF9AE}" pid="3" name="KSOProductBuildVer">
    <vt:lpwstr>2052-11.1.0.14309</vt:lpwstr>
  </property>
</Properties>
</file>